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1" r:id="rId1"/>
  </p:sldMasterIdLst>
  <p:notesMasterIdLst>
    <p:notesMasterId r:id="rId9"/>
  </p:notesMasterIdLst>
  <p:sldIdLst>
    <p:sldId id="282" r:id="rId2"/>
    <p:sldId id="257" r:id="rId3"/>
    <p:sldId id="258" r:id="rId4"/>
    <p:sldId id="279" r:id="rId5"/>
    <p:sldId id="280" r:id="rId6"/>
    <p:sldId id="281" r:id="rId7"/>
    <p:sldId id="272" r:id="rId8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3F7D"/>
    <a:srgbClr val="F49C4E"/>
    <a:srgbClr val="1B4686"/>
    <a:srgbClr val="ED6F9C"/>
    <a:srgbClr val="A27DB6"/>
    <a:srgbClr val="5F95CF"/>
    <a:srgbClr val="FCC13F"/>
    <a:srgbClr val="37B398"/>
    <a:srgbClr val="EA4E34"/>
    <a:srgbClr val="00A7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3A2CA1F-3267-4498-8071-7EE1E42671EB}">
  <a:tblStyle styleId="{C3A2CA1F-3267-4498-8071-7EE1E42671EB}" styleName="Table_0">
    <a:wholeTbl>
      <a:tcTxStyle b="off" i="off">
        <a:font>
          <a:latin typeface="Rockwell"/>
          <a:ea typeface="Rockwell"/>
          <a:cs typeface="Rockwel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7E8E7"/>
          </a:solidFill>
        </a:fill>
      </a:tcStyle>
    </a:wholeTbl>
    <a:band1H>
      <a:tcStyle>
        <a:tcBdr/>
        <a:fill>
          <a:solidFill>
            <a:srgbClr val="EFCECA"/>
          </a:solidFill>
        </a:fill>
      </a:tcStyle>
    </a:band1H>
    <a:band1V>
      <a:tcStyle>
        <a:tcBdr/>
        <a:fill>
          <a:solidFill>
            <a:srgbClr val="EFCECA"/>
          </a:solidFill>
        </a:fill>
      </a:tcStyle>
    </a:band1V>
    <a:lastCol>
      <a:tcTxStyle b="on" i="off">
        <a:font>
          <a:latin typeface="Rockwell"/>
          <a:ea typeface="Rockwell"/>
          <a:cs typeface="Rockwel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Rockwell"/>
          <a:ea typeface="Rockwell"/>
          <a:cs typeface="Rockwel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Rockwell"/>
          <a:ea typeface="Rockwell"/>
          <a:cs typeface="Rockwel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Rockwell"/>
          <a:ea typeface="Rockwell"/>
          <a:cs typeface="Rockwel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90"/>
  </p:normalViewPr>
  <p:slideViewPr>
    <p:cSldViewPr snapToGrid="0">
      <p:cViewPr varScale="1">
        <p:scale>
          <a:sx n="114" d="100"/>
          <a:sy n="114" d="100"/>
        </p:scale>
        <p:origin x="47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buChar char="●"/>
              <a:defRPr sz="1100"/>
            </a:lvl1pPr>
            <a:lvl2pPr lvl="1">
              <a:spcBef>
                <a:spcPts val="0"/>
              </a:spcBef>
              <a:buSzPct val="100000"/>
              <a:buChar char="○"/>
              <a:defRPr sz="1100"/>
            </a:lvl2pPr>
            <a:lvl3pPr lvl="2">
              <a:spcBef>
                <a:spcPts val="0"/>
              </a:spcBef>
              <a:buSzPct val="100000"/>
              <a:buChar char="■"/>
              <a:defRPr sz="1100"/>
            </a:lvl3pPr>
            <a:lvl4pPr lvl="3">
              <a:spcBef>
                <a:spcPts val="0"/>
              </a:spcBef>
              <a:buSzPct val="100000"/>
              <a:buChar char="●"/>
              <a:defRPr sz="1100"/>
            </a:lvl4pPr>
            <a:lvl5pPr lvl="4">
              <a:spcBef>
                <a:spcPts val="0"/>
              </a:spcBef>
              <a:buSzPct val="100000"/>
              <a:buChar char="○"/>
              <a:defRPr sz="1100"/>
            </a:lvl5pPr>
            <a:lvl6pPr lvl="5">
              <a:spcBef>
                <a:spcPts val="0"/>
              </a:spcBef>
              <a:buSzPct val="100000"/>
              <a:buChar char="■"/>
              <a:defRPr sz="1100"/>
            </a:lvl6pPr>
            <a:lvl7pPr lvl="6">
              <a:spcBef>
                <a:spcPts val="0"/>
              </a:spcBef>
              <a:buSzPct val="100000"/>
              <a:buChar char="●"/>
              <a:defRPr sz="1100"/>
            </a:lvl7pPr>
            <a:lvl8pPr lvl="7">
              <a:spcBef>
                <a:spcPts val="0"/>
              </a:spcBef>
              <a:buSzPct val="100000"/>
              <a:buChar char="○"/>
              <a:defRPr sz="1100"/>
            </a:lvl8pPr>
            <a:lvl9pPr lvl="8">
              <a:spcBef>
                <a:spcPts val="0"/>
              </a:spcBef>
              <a:buSzPct val="1000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9911737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1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Shape 5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9107147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2" name="Shape 7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44035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541871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02882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6928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9" name="Shape 7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19899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Shape 28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85" name="Shape 2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77691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415611" y="992766"/>
            <a:ext cx="11360700" cy="27369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 algn="ctr">
              <a:spcBef>
                <a:spcPts val="0"/>
              </a:spcBef>
              <a:buSzPct val="100000"/>
              <a:defRPr sz="6900"/>
            </a:lvl1pPr>
            <a:lvl2pPr lvl="1" algn="ctr">
              <a:spcBef>
                <a:spcPts val="0"/>
              </a:spcBef>
              <a:buSzPct val="100000"/>
              <a:defRPr sz="6900"/>
            </a:lvl2pPr>
            <a:lvl3pPr lvl="2" algn="ctr">
              <a:spcBef>
                <a:spcPts val="0"/>
              </a:spcBef>
              <a:buSzPct val="100000"/>
              <a:defRPr sz="6900"/>
            </a:lvl3pPr>
            <a:lvl4pPr lvl="3" algn="ctr">
              <a:spcBef>
                <a:spcPts val="0"/>
              </a:spcBef>
              <a:buSzPct val="100000"/>
              <a:defRPr sz="6900"/>
            </a:lvl4pPr>
            <a:lvl5pPr lvl="4" algn="ctr">
              <a:spcBef>
                <a:spcPts val="0"/>
              </a:spcBef>
              <a:buSzPct val="100000"/>
              <a:defRPr sz="6900"/>
            </a:lvl5pPr>
            <a:lvl6pPr lvl="5" algn="ctr">
              <a:spcBef>
                <a:spcPts val="0"/>
              </a:spcBef>
              <a:buSzPct val="100000"/>
              <a:defRPr sz="6900"/>
            </a:lvl6pPr>
            <a:lvl7pPr lvl="6" algn="ctr">
              <a:spcBef>
                <a:spcPts val="0"/>
              </a:spcBef>
              <a:buSzPct val="100000"/>
              <a:defRPr sz="6900"/>
            </a:lvl7pPr>
            <a:lvl8pPr lvl="7" algn="ctr">
              <a:spcBef>
                <a:spcPts val="0"/>
              </a:spcBef>
              <a:buSzPct val="100000"/>
              <a:defRPr sz="6900"/>
            </a:lvl8pPr>
            <a:lvl9pPr lvl="8" algn="ctr">
              <a:spcBef>
                <a:spcPts val="0"/>
              </a:spcBef>
              <a:buSzPct val="100000"/>
              <a:defRPr sz="69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37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 algn="ctr">
              <a:spcBef>
                <a:spcPts val="0"/>
              </a:spcBef>
              <a:buSzPct val="100000"/>
              <a:defRPr sz="16000"/>
            </a:lvl1pPr>
            <a:lvl2pPr lvl="1" algn="ctr">
              <a:spcBef>
                <a:spcPts val="0"/>
              </a:spcBef>
              <a:buSzPct val="100000"/>
              <a:defRPr sz="16000"/>
            </a:lvl2pPr>
            <a:lvl3pPr lvl="2" algn="ctr">
              <a:spcBef>
                <a:spcPts val="0"/>
              </a:spcBef>
              <a:buSzPct val="100000"/>
              <a:defRPr sz="16000"/>
            </a:lvl3pPr>
            <a:lvl4pPr lvl="3" algn="ctr">
              <a:spcBef>
                <a:spcPts val="0"/>
              </a:spcBef>
              <a:buSzPct val="100000"/>
              <a:defRPr sz="16000"/>
            </a:lvl4pPr>
            <a:lvl5pPr lvl="4" algn="ctr">
              <a:spcBef>
                <a:spcPts val="0"/>
              </a:spcBef>
              <a:buSzPct val="100000"/>
              <a:defRPr sz="16000"/>
            </a:lvl5pPr>
            <a:lvl6pPr lvl="5" algn="ctr">
              <a:spcBef>
                <a:spcPts val="0"/>
              </a:spcBef>
              <a:buSzPct val="100000"/>
              <a:defRPr sz="16000"/>
            </a:lvl6pPr>
            <a:lvl7pPr lvl="6" algn="ctr">
              <a:spcBef>
                <a:spcPts val="0"/>
              </a:spcBef>
              <a:buSzPct val="100000"/>
              <a:defRPr sz="16000"/>
            </a:lvl7pPr>
            <a:lvl8pPr lvl="7" algn="ctr">
              <a:spcBef>
                <a:spcPts val="0"/>
              </a:spcBef>
              <a:buSzPct val="100000"/>
              <a:defRPr sz="16000"/>
            </a:lvl8pPr>
            <a:lvl9pPr lvl="8" algn="ctr">
              <a:spcBef>
                <a:spcPts val="0"/>
              </a:spcBef>
              <a:buSzPct val="100000"/>
              <a:defRPr sz="16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15600" y="4202966"/>
            <a:ext cx="11360700" cy="17343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ftr" idx="11"/>
          </p:nvPr>
        </p:nvSpPr>
        <p:spPr>
          <a:xfrm>
            <a:off x="275336" y="6343903"/>
            <a:ext cx="6327600" cy="3650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l" rtl="0">
              <a:spcBef>
                <a:spcPts val="0"/>
              </a:spcBef>
              <a:buNone/>
              <a:defRPr sz="1100" b="0" i="0" u="none" strike="noStrike" cap="none">
                <a:solidFill>
                  <a:schemeClr val="dk2"/>
                </a:solidFill>
                <a:latin typeface="Open Sans" charset="0"/>
                <a:ea typeface="Open Sans" charset="0"/>
                <a:cs typeface="Open Sans" charset="0"/>
                <a:sym typeface="Rockwell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Rockwell"/>
                <a:ea typeface="Rockwell"/>
                <a:cs typeface="Rockwell"/>
                <a:sym typeface="Rockwell"/>
              </a:defRPr>
            </a:lvl9pPr>
          </a:lstStyle>
          <a:p>
            <a:r>
              <a:rPr lang="en-US" dirty="0"/>
              <a:t>Pearson  (c) 2018      Gold Experience 2nd Edition C1 / B2+ / B2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 algn="ctr">
              <a:spcBef>
                <a:spcPts val="0"/>
              </a:spcBef>
              <a:buSzPct val="100000"/>
              <a:defRPr sz="4800"/>
            </a:lvl1pPr>
            <a:lvl2pPr lvl="1" algn="ctr">
              <a:spcBef>
                <a:spcPts val="0"/>
              </a:spcBef>
              <a:buSzPct val="100000"/>
              <a:defRPr sz="4800"/>
            </a:lvl2pPr>
            <a:lvl3pPr lvl="2" algn="ctr">
              <a:spcBef>
                <a:spcPts val="0"/>
              </a:spcBef>
              <a:buSzPct val="100000"/>
              <a:defRPr sz="4800"/>
            </a:lvl3pPr>
            <a:lvl4pPr lvl="3" algn="ctr">
              <a:spcBef>
                <a:spcPts val="0"/>
              </a:spcBef>
              <a:buSzPct val="100000"/>
              <a:defRPr sz="4800"/>
            </a:lvl4pPr>
            <a:lvl5pPr lvl="4" algn="ctr">
              <a:spcBef>
                <a:spcPts val="0"/>
              </a:spcBef>
              <a:buSzPct val="100000"/>
              <a:defRPr sz="4800"/>
            </a:lvl5pPr>
            <a:lvl6pPr lvl="5" algn="ctr">
              <a:spcBef>
                <a:spcPts val="0"/>
              </a:spcBef>
              <a:buSzPct val="100000"/>
              <a:defRPr sz="4800"/>
            </a:lvl6pPr>
            <a:lvl7pPr lvl="6" algn="ctr">
              <a:spcBef>
                <a:spcPts val="0"/>
              </a:spcBef>
              <a:buSzPct val="100000"/>
              <a:defRPr sz="4800"/>
            </a:lvl7pPr>
            <a:lvl8pPr lvl="7" algn="ctr">
              <a:spcBef>
                <a:spcPts val="0"/>
              </a:spcBef>
              <a:buSzPct val="100000"/>
              <a:defRPr sz="4800"/>
            </a:lvl8pPr>
            <a:lvl9pPr lvl="8" algn="ctr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9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9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>
              <a:spcBef>
                <a:spcPts val="0"/>
              </a:spcBef>
              <a:buSzPct val="100000"/>
              <a:defRPr sz="3200"/>
            </a:lvl1pPr>
            <a:lvl2pPr lvl="1">
              <a:spcBef>
                <a:spcPts val="0"/>
              </a:spcBef>
              <a:buSzPct val="100000"/>
              <a:defRPr sz="3200"/>
            </a:lvl2pPr>
            <a:lvl3pPr lvl="2">
              <a:spcBef>
                <a:spcPts val="0"/>
              </a:spcBef>
              <a:buSzPct val="100000"/>
              <a:defRPr sz="3200"/>
            </a:lvl3pPr>
            <a:lvl4pPr lvl="3">
              <a:spcBef>
                <a:spcPts val="0"/>
              </a:spcBef>
              <a:buSzPct val="100000"/>
              <a:defRPr sz="3200"/>
            </a:lvl4pPr>
            <a:lvl5pPr lvl="4">
              <a:spcBef>
                <a:spcPts val="0"/>
              </a:spcBef>
              <a:buSzPct val="100000"/>
              <a:defRPr sz="3200"/>
            </a:lvl5pPr>
            <a:lvl6pPr lvl="5">
              <a:spcBef>
                <a:spcPts val="0"/>
              </a:spcBef>
              <a:buSzPct val="100000"/>
              <a:defRPr sz="3200"/>
            </a:lvl6pPr>
            <a:lvl7pPr lvl="6">
              <a:spcBef>
                <a:spcPts val="0"/>
              </a:spcBef>
              <a:buSzPct val="100000"/>
              <a:defRPr sz="3200"/>
            </a:lvl7pPr>
            <a:lvl8pPr lvl="7">
              <a:spcBef>
                <a:spcPts val="0"/>
              </a:spcBef>
              <a:buSzPct val="100000"/>
              <a:defRPr sz="3200"/>
            </a:lvl8pPr>
            <a:lvl9pPr lvl="8">
              <a:spcBef>
                <a:spcPts val="0"/>
              </a:spcBef>
              <a:buSzPct val="100000"/>
              <a:defRPr sz="3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SzPct val="100000"/>
              <a:defRPr sz="1600"/>
            </a:lvl1pPr>
            <a:lvl2pPr lvl="1">
              <a:spcBef>
                <a:spcPts val="0"/>
              </a:spcBef>
              <a:buSzPct val="100000"/>
              <a:defRPr sz="1600"/>
            </a:lvl2pPr>
            <a:lvl3pPr lvl="2">
              <a:spcBef>
                <a:spcPts val="0"/>
              </a:spcBef>
              <a:buSzPct val="100000"/>
              <a:defRPr sz="1600"/>
            </a:lvl3pPr>
            <a:lvl4pPr lvl="3">
              <a:spcBef>
                <a:spcPts val="0"/>
              </a:spcBef>
              <a:buSzPct val="100000"/>
              <a:defRPr sz="1600"/>
            </a:lvl4pPr>
            <a:lvl5pPr lvl="4">
              <a:spcBef>
                <a:spcPts val="0"/>
              </a:spcBef>
              <a:buSzPct val="100000"/>
              <a:defRPr sz="1600"/>
            </a:lvl5pPr>
            <a:lvl6pPr lvl="5">
              <a:spcBef>
                <a:spcPts val="0"/>
              </a:spcBef>
              <a:buSzPct val="100000"/>
              <a:defRPr sz="1600"/>
            </a:lvl6pPr>
            <a:lvl7pPr lvl="6">
              <a:spcBef>
                <a:spcPts val="0"/>
              </a:spcBef>
              <a:buSzPct val="100000"/>
              <a:defRPr sz="1600"/>
            </a:lvl7pPr>
            <a:lvl8pPr lvl="7">
              <a:spcBef>
                <a:spcPts val="0"/>
              </a:spcBef>
              <a:buSzPct val="100000"/>
              <a:defRPr sz="1600"/>
            </a:lvl8pPr>
            <a:lvl9pPr lvl="8">
              <a:spcBef>
                <a:spcPts val="0"/>
              </a:spcBef>
              <a:buSzPct val="100000"/>
              <a:defRPr sz="16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653666" y="600200"/>
            <a:ext cx="8490300" cy="54543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spcBef>
                <a:spcPts val="0"/>
              </a:spcBef>
              <a:buSzPct val="100000"/>
              <a:defRPr sz="6400"/>
            </a:lvl1pPr>
            <a:lvl2pPr lvl="1">
              <a:spcBef>
                <a:spcPts val="0"/>
              </a:spcBef>
              <a:buSzPct val="100000"/>
              <a:defRPr sz="6400"/>
            </a:lvl2pPr>
            <a:lvl3pPr lvl="2">
              <a:spcBef>
                <a:spcPts val="0"/>
              </a:spcBef>
              <a:buSzPct val="100000"/>
              <a:defRPr sz="6400"/>
            </a:lvl3pPr>
            <a:lvl4pPr lvl="3">
              <a:spcBef>
                <a:spcPts val="0"/>
              </a:spcBef>
              <a:buSzPct val="100000"/>
              <a:defRPr sz="6400"/>
            </a:lvl4pPr>
            <a:lvl5pPr lvl="4">
              <a:spcBef>
                <a:spcPts val="0"/>
              </a:spcBef>
              <a:buSzPct val="100000"/>
              <a:defRPr sz="6400"/>
            </a:lvl5pPr>
            <a:lvl6pPr lvl="5">
              <a:spcBef>
                <a:spcPts val="0"/>
              </a:spcBef>
              <a:buSzPct val="100000"/>
              <a:defRPr sz="6400"/>
            </a:lvl6pPr>
            <a:lvl7pPr lvl="6">
              <a:spcBef>
                <a:spcPts val="0"/>
              </a:spcBef>
              <a:buSzPct val="100000"/>
              <a:defRPr sz="6400"/>
            </a:lvl7pPr>
            <a:lvl8pPr lvl="7">
              <a:spcBef>
                <a:spcPts val="0"/>
              </a:spcBef>
              <a:buSzPct val="100000"/>
              <a:defRPr sz="6400"/>
            </a:lvl8pPr>
            <a:lvl9pPr lvl="8">
              <a:spcBef>
                <a:spcPts val="0"/>
              </a:spcBef>
              <a:buSzPct val="100000"/>
              <a:defRPr sz="64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6096000" y="-166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lIns="121900" tIns="121900" rIns="121900" bIns="121900" anchor="b" anchorCtr="0"/>
          <a:lstStyle>
            <a:lvl1pPr lvl="0" algn="ctr">
              <a:spcBef>
                <a:spcPts val="0"/>
              </a:spcBef>
              <a:buSzPct val="100000"/>
              <a:defRPr sz="5600"/>
            </a:lvl1pPr>
            <a:lvl2pPr lvl="1" algn="ctr">
              <a:spcBef>
                <a:spcPts val="0"/>
              </a:spcBef>
              <a:buSzPct val="100000"/>
              <a:defRPr sz="5600"/>
            </a:lvl2pPr>
            <a:lvl3pPr lvl="2" algn="ctr">
              <a:spcBef>
                <a:spcPts val="0"/>
              </a:spcBef>
              <a:buSzPct val="100000"/>
              <a:defRPr sz="5600"/>
            </a:lvl3pPr>
            <a:lvl4pPr lvl="3" algn="ctr">
              <a:spcBef>
                <a:spcPts val="0"/>
              </a:spcBef>
              <a:buSzPct val="100000"/>
              <a:defRPr sz="5600"/>
            </a:lvl4pPr>
            <a:lvl5pPr lvl="4" algn="ctr">
              <a:spcBef>
                <a:spcPts val="0"/>
              </a:spcBef>
              <a:buSzPct val="100000"/>
              <a:defRPr sz="5600"/>
            </a:lvl5pPr>
            <a:lvl6pPr lvl="5" algn="ctr">
              <a:spcBef>
                <a:spcPts val="0"/>
              </a:spcBef>
              <a:buSzPct val="100000"/>
              <a:defRPr sz="5600"/>
            </a:lvl6pPr>
            <a:lvl7pPr lvl="6" algn="ctr">
              <a:spcBef>
                <a:spcPts val="0"/>
              </a:spcBef>
              <a:buSzPct val="100000"/>
              <a:defRPr sz="5600"/>
            </a:lvl7pPr>
            <a:lvl8pPr lvl="7" algn="ctr">
              <a:spcBef>
                <a:spcPts val="0"/>
              </a:spcBef>
              <a:buSzPct val="100000"/>
              <a:defRPr sz="5600"/>
            </a:lvl8pPr>
            <a:lvl9pPr lvl="8" algn="ctr">
              <a:spcBef>
                <a:spcPts val="0"/>
              </a:spcBef>
              <a:buSzPct val="100000"/>
              <a:defRPr sz="56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lIns="121900" tIns="121900" rIns="121900" bIns="121900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415600" y="5640766"/>
            <a:ext cx="7998300" cy="806700"/>
          </a:xfrm>
          <a:prstGeom prst="rect">
            <a:avLst/>
          </a:prstGeom>
        </p:spPr>
        <p:txBody>
          <a:bodyPr lIns="121900" tIns="121900" rIns="121900" bIns="121900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15600" y="593366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-US" sz="1300">
                <a:solidFill>
                  <a:schemeClr val="dk2"/>
                </a:solidFill>
              </a:rPr>
              <a:t>‹#›</a:t>
            </a:fld>
            <a:endParaRPr lang="en-US" sz="13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sldNum="0" hd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56"/>
          <p:cNvSpPr/>
          <p:nvPr/>
        </p:nvSpPr>
        <p:spPr>
          <a:xfrm>
            <a:off x="31358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4E55A2"/>
              </a:gs>
              <a:gs pos="77000">
                <a:srgbClr val="66C1BF"/>
              </a:gs>
            </a:gsLst>
            <a:lin ang="2700000" scaled="1"/>
            <a:tileRect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Shape 58"/>
          <p:cNvSpPr txBox="1">
            <a:spLocks noGrp="1"/>
          </p:cNvSpPr>
          <p:nvPr>
            <p:ph type="subTitle" idx="1"/>
          </p:nvPr>
        </p:nvSpPr>
        <p:spPr>
          <a:xfrm>
            <a:off x="4260712" y="4716762"/>
            <a:ext cx="6183581" cy="9133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ts val="900"/>
              <a:buFont typeface="Open Sans"/>
              <a:buNone/>
            </a:pPr>
            <a:r>
              <a:rPr lang="en-US" sz="3200" b="1" i="0" u="none" strike="noStrike" cap="none" dirty="0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Unit 3 – </a:t>
            </a:r>
            <a:r>
              <a:rPr lang="en-US" sz="3200" dirty="0">
                <a:solidFill>
                  <a:schemeClr val="l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"/>
              </a:rPr>
              <a:t>adverbs of frequency</a:t>
            </a:r>
            <a:endParaRPr sz="3200" b="1" i="0" u="none" strike="noStrike" cap="none" dirty="0">
              <a:solidFill>
                <a:schemeClr val="lt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  <a:sym typeface="Open Sans"/>
            </a:endParaRPr>
          </a:p>
        </p:txBody>
      </p:sp>
      <p:pic>
        <p:nvPicPr>
          <p:cNvPr id="8" name="Shape 57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1302746"/>
            <a:ext cx="6163056" cy="28529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900" y="4363678"/>
            <a:ext cx="1172994" cy="118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5613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 idx="4294967295"/>
          </p:nvPr>
        </p:nvSpPr>
        <p:spPr>
          <a:xfrm>
            <a:off x="684838" y="766348"/>
            <a:ext cx="10058399" cy="160934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We use adverbs of frequency a lot in the present simple.</a:t>
            </a:r>
          </a:p>
        </p:txBody>
      </p:sp>
      <p:sp>
        <p:nvSpPr>
          <p:cNvPr id="75" name="Shape 75"/>
          <p:cNvSpPr txBox="1">
            <a:spLocks noGrp="1"/>
          </p:cNvSpPr>
          <p:nvPr>
            <p:ph type="body" idx="4294967295"/>
          </p:nvPr>
        </p:nvSpPr>
        <p:spPr>
          <a:xfrm>
            <a:off x="684838" y="2665905"/>
            <a:ext cx="10058400" cy="2270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25000"/>
              <a:buFont typeface="Noto Sans Symbols"/>
              <a:buNone/>
            </a:pPr>
            <a:r>
              <a:rPr lang="en-US" sz="2000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Let’s look at: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ct val="85000"/>
              <a:buFont typeface="Open Sans"/>
              <a:buAutoNum type="arabicPeriod"/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When we use adverbs of frequency in the present simple.</a:t>
            </a:r>
          </a:p>
          <a:p>
            <a:pPr marL="457200" marR="0" lvl="0" indent="-4572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1C4587"/>
              </a:buClr>
              <a:buSzPct val="85000"/>
              <a:buFont typeface="Open Sans"/>
              <a:buAutoNum type="arabicPeriod"/>
            </a:pPr>
            <a:r>
              <a:rPr lang="en-US" sz="20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Word order of adverbs of frequency in the present simple.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 lvl="0"/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A1</a:t>
            </a:r>
          </a:p>
        </p:txBody>
      </p:sp>
      <p:sp>
        <p:nvSpPr>
          <p:cNvPr id="3" name="Pentagon 2"/>
          <p:cNvSpPr/>
          <p:nvPr/>
        </p:nvSpPr>
        <p:spPr>
          <a:xfrm>
            <a:off x="8903368" y="5226518"/>
            <a:ext cx="2791327" cy="1117385"/>
          </a:xfrm>
          <a:prstGeom prst="homePlate">
            <a:avLst/>
          </a:prstGeom>
          <a:solidFill>
            <a:srgbClr val="00A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When do we use them?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uiExpand="1" build="p"/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06629"/>
            <a:ext cx="10685972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adverbs of frequency</a:t>
            </a:r>
            <a:endParaRPr lang="en-US" sz="440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 lvl="0"/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A1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3640" y="2981146"/>
            <a:ext cx="1239894" cy="1239894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6615337" y="2947823"/>
            <a:ext cx="1615880" cy="1285752"/>
          </a:xfrm>
          <a:prstGeom prst="wedgeRoundRectCallout">
            <a:avLst>
              <a:gd name="adj1" fmla="val -60317"/>
              <a:gd name="adj2" fmla="val 31367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First, let’s remember when we use the present simple…</a:t>
            </a:r>
          </a:p>
        </p:txBody>
      </p:sp>
      <p:sp>
        <p:nvSpPr>
          <p:cNvPr id="31" name="Shape 87"/>
          <p:cNvSpPr/>
          <p:nvPr/>
        </p:nvSpPr>
        <p:spPr>
          <a:xfrm>
            <a:off x="121932" y="2772705"/>
            <a:ext cx="1338379" cy="1069299"/>
          </a:xfrm>
          <a:prstGeom prst="cloudCallout">
            <a:avLst>
              <a:gd name="adj1" fmla="val 38476"/>
              <a:gd name="adj2" fmla="val 31045"/>
            </a:avLst>
          </a:prstGeom>
          <a:solidFill>
            <a:schemeClr val="bg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buSzPct val="25000"/>
            </a:pPr>
            <a:r>
              <a:rPr lang="en-US" sz="1600" i="1" u="none" strike="noStrike" cap="none" dirty="0">
                <a:solidFill>
                  <a:schemeClr val="accent6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B.</a:t>
            </a:r>
          </a:p>
        </p:txBody>
      </p:sp>
      <p:sp>
        <p:nvSpPr>
          <p:cNvPr id="21" name="Shape 82"/>
          <p:cNvSpPr txBox="1">
            <a:spLocks/>
          </p:cNvSpPr>
          <p:nvPr/>
        </p:nvSpPr>
        <p:spPr>
          <a:xfrm>
            <a:off x="464551" y="892170"/>
            <a:ext cx="1067202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500" b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We use adverbs of frequency a lot in the present simple tense.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51" y="1458670"/>
            <a:ext cx="1239894" cy="1239894"/>
          </a:xfrm>
          <a:prstGeom prst="rect">
            <a:avLst/>
          </a:prstGeom>
        </p:spPr>
      </p:pic>
      <p:sp>
        <p:nvSpPr>
          <p:cNvPr id="28" name="Rounded Rectangular Callout 27"/>
          <p:cNvSpPr/>
          <p:nvPr/>
        </p:nvSpPr>
        <p:spPr>
          <a:xfrm>
            <a:off x="2154645" y="1414976"/>
            <a:ext cx="6552186" cy="1198316"/>
          </a:xfrm>
          <a:prstGeom prst="wedgeRoundRectCallout">
            <a:avLst>
              <a:gd name="adj1" fmla="val -54201"/>
              <a:gd name="adj2" fmla="val 9175"/>
              <a:gd name="adj3" fmla="val 16667"/>
            </a:avLst>
          </a:prstGeom>
          <a:solidFill>
            <a:srgbClr val="5F9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My brother works in a zoo. He starts at 9am every day.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usually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with the elephants, but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sometimes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helps with the monkeys too.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never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with the snakes. My brother is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always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happy because he loves his job.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often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many hours every day. </a:t>
            </a:r>
          </a:p>
        </p:txBody>
      </p:sp>
      <p:sp>
        <p:nvSpPr>
          <p:cNvPr id="30" name="Rounded Rectangular Callout 29"/>
          <p:cNvSpPr/>
          <p:nvPr/>
        </p:nvSpPr>
        <p:spPr>
          <a:xfrm>
            <a:off x="1460311" y="2833327"/>
            <a:ext cx="3330053" cy="1371450"/>
          </a:xfrm>
          <a:prstGeom prst="wedgeRoundRectCallout">
            <a:avLst>
              <a:gd name="adj1" fmla="val 59318"/>
              <a:gd name="adj2" fmla="val 22340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Here are two examples in the present simple.</a:t>
            </a:r>
          </a:p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A. My brother works in a zoo.</a:t>
            </a:r>
          </a:p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B. He starts at 9am every day.</a:t>
            </a:r>
          </a:p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Which example is a routine?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1896702" y="4392417"/>
            <a:ext cx="2757185" cy="856872"/>
          </a:xfrm>
          <a:prstGeom prst="wedgeRoundRectCallout">
            <a:avLst>
              <a:gd name="adj1" fmla="val 58433"/>
              <a:gd name="adj2" fmla="val -42494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Which example is a fact – something that is true?</a:t>
            </a:r>
          </a:p>
        </p:txBody>
      </p:sp>
      <p:sp>
        <p:nvSpPr>
          <p:cNvPr id="33" name="Shape 87"/>
          <p:cNvSpPr/>
          <p:nvPr/>
        </p:nvSpPr>
        <p:spPr>
          <a:xfrm>
            <a:off x="366066" y="4495282"/>
            <a:ext cx="1338379" cy="1069299"/>
          </a:xfrm>
          <a:prstGeom prst="cloudCallout">
            <a:avLst>
              <a:gd name="adj1" fmla="val 38476"/>
              <a:gd name="adj2" fmla="val 31045"/>
            </a:avLst>
          </a:prstGeom>
          <a:solidFill>
            <a:schemeClr val="bg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R="0" lvl="0" algn="ctr" rtl="0">
              <a:spcBef>
                <a:spcPts val="0"/>
              </a:spcBef>
              <a:buSzPct val="25000"/>
            </a:pPr>
            <a:r>
              <a:rPr lang="en-US" sz="1600" i="1" dirty="0">
                <a:solidFill>
                  <a:schemeClr val="accent6">
                    <a:lumMod val="50000"/>
                  </a:schemeClr>
                </a:solidFill>
                <a:latin typeface="Open Sans"/>
                <a:ea typeface="Open Sans"/>
                <a:cs typeface="Open Sans"/>
                <a:sym typeface="Open Sans"/>
              </a:rPr>
              <a:t>A</a:t>
            </a:r>
            <a:endParaRPr lang="en-US" sz="1600" i="1" u="none" strike="noStrike" cap="none" dirty="0">
              <a:solidFill>
                <a:schemeClr val="accent6">
                  <a:lumMod val="50000"/>
                </a:schemeClr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4" name="Rounded Rectangular Callout 33"/>
          <p:cNvSpPr/>
          <p:nvPr/>
        </p:nvSpPr>
        <p:spPr>
          <a:xfrm>
            <a:off x="4869273" y="4588894"/>
            <a:ext cx="2701068" cy="1480410"/>
          </a:xfrm>
          <a:prstGeom prst="wedgeRoundRectCallout">
            <a:avLst>
              <a:gd name="adj1" fmla="val -17342"/>
              <a:gd name="adj2" fmla="val -68111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We use adverbs of frequency to say </a:t>
            </a:r>
            <a:r>
              <a:rPr lang="en-US" sz="1600" u="sng" dirty="0">
                <a:latin typeface="Open Sans" charset="0"/>
                <a:ea typeface="Open Sans" charset="0"/>
                <a:cs typeface="Open Sans" charset="0"/>
                <a:sym typeface="Open Sans"/>
              </a:rPr>
              <a:t>how often we do an action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. Put the adverbs in bold on the scale. The first one is done for you.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7139102" y="2661053"/>
            <a:ext cx="3585592" cy="3945757"/>
            <a:chOff x="172602" y="1730806"/>
            <a:chExt cx="3585592" cy="3945757"/>
          </a:xfrm>
        </p:grpSpPr>
        <p:cxnSp>
          <p:nvCxnSpPr>
            <p:cNvPr id="39" name="Straight Arrow Connector 38"/>
            <p:cNvCxnSpPr/>
            <p:nvPr/>
          </p:nvCxnSpPr>
          <p:spPr>
            <a:xfrm>
              <a:off x="3322491" y="1889480"/>
              <a:ext cx="0" cy="3666159"/>
            </a:xfrm>
            <a:prstGeom prst="straightConnector1">
              <a:avLst/>
            </a:prstGeom>
            <a:ln w="298450">
              <a:solidFill>
                <a:srgbClr val="00A7E3"/>
              </a:solidFill>
              <a:headEnd type="none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2862583" y="1879194"/>
              <a:ext cx="895611" cy="16080"/>
            </a:xfrm>
            <a:prstGeom prst="straightConnector1">
              <a:avLst/>
            </a:prstGeom>
            <a:ln>
              <a:solidFill>
                <a:srgbClr val="00A7E3"/>
              </a:solidFill>
              <a:headEnd type="none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2844614" y="3254547"/>
              <a:ext cx="895611" cy="16080"/>
            </a:xfrm>
            <a:prstGeom prst="straightConnector1">
              <a:avLst/>
            </a:prstGeom>
            <a:ln>
              <a:solidFill>
                <a:srgbClr val="00A7E3"/>
              </a:solidFill>
              <a:headEnd type="none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V="1">
              <a:off x="2862579" y="4612255"/>
              <a:ext cx="895611" cy="16080"/>
            </a:xfrm>
            <a:prstGeom prst="straightConnector1">
              <a:avLst/>
            </a:prstGeom>
            <a:ln>
              <a:solidFill>
                <a:srgbClr val="00A7E3"/>
              </a:solidFill>
              <a:headEnd type="none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flipV="1">
              <a:off x="2844615" y="5538811"/>
              <a:ext cx="895611" cy="16080"/>
            </a:xfrm>
            <a:prstGeom prst="straightConnector1">
              <a:avLst/>
            </a:prstGeom>
            <a:ln>
              <a:solidFill>
                <a:srgbClr val="00A7E3"/>
              </a:solidFill>
              <a:headEnd type="none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181079" y="1730806"/>
              <a:ext cx="2695378" cy="338554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600" dirty="0">
                  <a:solidFill>
                    <a:srgbClr val="00A7E3"/>
                  </a:solidFill>
                  <a:latin typeface="Open Sans" charset="0"/>
                  <a:ea typeface="Open Sans" charset="0"/>
                  <a:cs typeface="Open Sans" charset="0"/>
                </a:rPr>
                <a:t>100% frequency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160830" y="4459058"/>
              <a:ext cx="1685687" cy="338554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600" dirty="0">
                  <a:solidFill>
                    <a:srgbClr val="00A7E3"/>
                  </a:solidFill>
                  <a:latin typeface="Open Sans" charset="0"/>
                  <a:ea typeface="Open Sans" charset="0"/>
                  <a:cs typeface="Open Sans" charset="0"/>
                </a:rPr>
                <a:t>25% frequency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72602" y="5338009"/>
              <a:ext cx="2695378" cy="338554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600" dirty="0">
                  <a:solidFill>
                    <a:srgbClr val="00A7E3"/>
                  </a:solidFill>
                  <a:latin typeface="Open Sans" charset="0"/>
                  <a:ea typeface="Open Sans" charset="0"/>
                  <a:cs typeface="Open Sans" charset="0"/>
                </a:rPr>
                <a:t>0% frequency</a:t>
              </a:r>
            </a:p>
          </p:txBody>
        </p:sp>
        <p:sp>
          <p:nvSpPr>
            <p:cNvPr id="51" name="Rectangle 50"/>
            <p:cNvSpPr/>
            <p:nvPr/>
          </p:nvSpPr>
          <p:spPr>
            <a:xfrm rot="16200000">
              <a:off x="2645742" y="3656897"/>
              <a:ext cx="135165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b="1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  <a:sym typeface="Open Sans"/>
                </a:rPr>
                <a:t>Frequency</a:t>
              </a:r>
              <a:endParaRPr lang="en-US" sz="18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 flipV="1">
            <a:off x="9823695" y="3398556"/>
            <a:ext cx="895611" cy="16080"/>
          </a:xfrm>
          <a:prstGeom prst="straightConnector1">
            <a:avLst/>
          </a:prstGeom>
          <a:ln>
            <a:solidFill>
              <a:srgbClr val="00A7E3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8123592" y="4037047"/>
            <a:ext cx="1685687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GB" sz="1600" dirty="0">
                <a:solidFill>
                  <a:srgbClr val="00A7E3"/>
                </a:solidFill>
                <a:latin typeface="Open Sans" charset="0"/>
                <a:ea typeface="Open Sans" charset="0"/>
                <a:cs typeface="Open Sans" charset="0"/>
              </a:rPr>
              <a:t>75% frequency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131927" y="3136306"/>
            <a:ext cx="1685687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GB" sz="1600" dirty="0">
                <a:solidFill>
                  <a:srgbClr val="00A7E3"/>
                </a:solidFill>
                <a:latin typeface="Open Sans" charset="0"/>
                <a:ea typeface="Open Sans" charset="0"/>
                <a:cs typeface="Open Sans" charset="0"/>
              </a:rPr>
              <a:t>85% frequency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10750301" y="2656244"/>
            <a:ext cx="809837" cy="33855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always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768309" y="4015517"/>
            <a:ext cx="641522" cy="33855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often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0795576" y="5373225"/>
            <a:ext cx="1176925" cy="33855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sometimes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0807148" y="6161924"/>
            <a:ext cx="697627" cy="33855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never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727614" y="3131823"/>
            <a:ext cx="821059" cy="33855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usually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28" grpId="0" animBg="1"/>
      <p:bldP spid="30" grpId="0" animBg="1"/>
      <p:bldP spid="32" grpId="0" animBg="1"/>
      <p:bldP spid="33" grpId="0" animBg="1"/>
      <p:bldP spid="34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06629"/>
            <a:ext cx="10685972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Function: 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adverbs of frequency</a:t>
            </a:r>
            <a:endParaRPr lang="en-US" sz="440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 lvl="0"/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A1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141" y="3353695"/>
            <a:ext cx="1013997" cy="1013997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1720550" y="3469685"/>
            <a:ext cx="1940536" cy="992510"/>
          </a:xfrm>
          <a:prstGeom prst="wedgeRoundRectCallout">
            <a:avLst>
              <a:gd name="adj1" fmla="val -60309"/>
              <a:gd name="adj2" fmla="val 3134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All these words tell us the frequency of an action.</a:t>
            </a:r>
          </a:p>
        </p:txBody>
      </p:sp>
      <p:sp>
        <p:nvSpPr>
          <p:cNvPr id="21" name="Shape 82"/>
          <p:cNvSpPr txBox="1">
            <a:spLocks/>
          </p:cNvSpPr>
          <p:nvPr/>
        </p:nvSpPr>
        <p:spPr>
          <a:xfrm>
            <a:off x="464551" y="892170"/>
            <a:ext cx="1067202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buClr>
                <a:srgbClr val="9E3611"/>
              </a:buClr>
              <a:buSzPct val="25000"/>
              <a:buNone/>
            </a:pPr>
            <a:r>
              <a:rPr lang="en-US" sz="2500" b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We use adverbs of frequency a lot in the present simple tense to say </a:t>
            </a:r>
            <a:r>
              <a:rPr lang="en-US" sz="2500" b="1" u="sng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how often</a:t>
            </a:r>
            <a:r>
              <a:rPr lang="en-US" sz="2500" b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or with </a:t>
            </a:r>
            <a:r>
              <a:rPr lang="en-US" sz="2500" b="1" u="sng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what frequency</a:t>
            </a:r>
            <a:r>
              <a:rPr lang="en-US" sz="2500" b="1" dirty="0">
                <a:solidFill>
                  <a:srgbClr val="1C4587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we do an action.</a:t>
            </a:r>
          </a:p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568" y="1833304"/>
            <a:ext cx="1239894" cy="1239894"/>
          </a:xfrm>
          <a:prstGeom prst="rect">
            <a:avLst/>
          </a:prstGeom>
        </p:spPr>
      </p:pic>
      <p:sp>
        <p:nvSpPr>
          <p:cNvPr id="28" name="Rounded Rectangular Callout 27"/>
          <p:cNvSpPr/>
          <p:nvPr/>
        </p:nvSpPr>
        <p:spPr>
          <a:xfrm>
            <a:off x="2453583" y="1778467"/>
            <a:ext cx="8789888" cy="940336"/>
          </a:xfrm>
          <a:prstGeom prst="wedgeRoundRectCallout">
            <a:avLst>
              <a:gd name="adj1" fmla="val -54201"/>
              <a:gd name="adj2" fmla="val 9175"/>
              <a:gd name="adj3" fmla="val 16667"/>
            </a:avLst>
          </a:prstGeom>
          <a:solidFill>
            <a:srgbClr val="5F9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My brother works in a zoo. He starts at 9am every day.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usually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with the elephants, but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sometimes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helps with the monkeys too.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never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with the snakes. My brother is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always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happy because he loves his job.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often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many hours every day. </a:t>
            </a:r>
          </a:p>
        </p:txBody>
      </p:sp>
      <p:grpSp>
        <p:nvGrpSpPr>
          <p:cNvPr id="38" name="Group 37"/>
          <p:cNvGrpSpPr/>
          <p:nvPr/>
        </p:nvGrpSpPr>
        <p:grpSpPr>
          <a:xfrm>
            <a:off x="3187322" y="2658594"/>
            <a:ext cx="3585592" cy="3723129"/>
            <a:chOff x="172602" y="1730806"/>
            <a:chExt cx="3585592" cy="3945757"/>
          </a:xfrm>
        </p:grpSpPr>
        <p:cxnSp>
          <p:nvCxnSpPr>
            <p:cNvPr id="39" name="Straight Arrow Connector 38"/>
            <p:cNvCxnSpPr/>
            <p:nvPr/>
          </p:nvCxnSpPr>
          <p:spPr>
            <a:xfrm>
              <a:off x="3322491" y="1889480"/>
              <a:ext cx="0" cy="3666159"/>
            </a:xfrm>
            <a:prstGeom prst="straightConnector1">
              <a:avLst/>
            </a:prstGeom>
            <a:ln w="298450">
              <a:solidFill>
                <a:srgbClr val="00A7E3"/>
              </a:solidFill>
              <a:headEnd type="none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/>
            <p:nvPr/>
          </p:nvCxnSpPr>
          <p:spPr>
            <a:xfrm flipV="1">
              <a:off x="2862583" y="1879194"/>
              <a:ext cx="895611" cy="16080"/>
            </a:xfrm>
            <a:prstGeom prst="straightConnector1">
              <a:avLst/>
            </a:prstGeom>
            <a:ln>
              <a:solidFill>
                <a:srgbClr val="00A7E3"/>
              </a:solidFill>
              <a:headEnd type="none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flipV="1">
              <a:off x="2844614" y="3254547"/>
              <a:ext cx="895611" cy="16080"/>
            </a:xfrm>
            <a:prstGeom prst="straightConnector1">
              <a:avLst/>
            </a:prstGeom>
            <a:ln>
              <a:solidFill>
                <a:srgbClr val="00A7E3"/>
              </a:solidFill>
              <a:headEnd type="none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V="1">
              <a:off x="2862579" y="4612255"/>
              <a:ext cx="895611" cy="16080"/>
            </a:xfrm>
            <a:prstGeom prst="straightConnector1">
              <a:avLst/>
            </a:prstGeom>
            <a:ln>
              <a:solidFill>
                <a:srgbClr val="00A7E3"/>
              </a:solidFill>
              <a:headEnd type="none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flipV="1">
              <a:off x="2844615" y="5538811"/>
              <a:ext cx="895611" cy="16080"/>
            </a:xfrm>
            <a:prstGeom prst="straightConnector1">
              <a:avLst/>
            </a:prstGeom>
            <a:ln>
              <a:solidFill>
                <a:srgbClr val="00A7E3"/>
              </a:solidFill>
              <a:headEnd type="none"/>
              <a:tailEnd type="none"/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Box 43"/>
            <p:cNvSpPr txBox="1"/>
            <p:nvPr/>
          </p:nvSpPr>
          <p:spPr>
            <a:xfrm>
              <a:off x="181079" y="1730806"/>
              <a:ext cx="2695378" cy="338554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600" dirty="0">
                  <a:solidFill>
                    <a:srgbClr val="00A7E3"/>
                  </a:solidFill>
                  <a:latin typeface="Open Sans" charset="0"/>
                  <a:ea typeface="Open Sans" charset="0"/>
                  <a:cs typeface="Open Sans" charset="0"/>
                </a:rPr>
                <a:t>100% frequency</a:t>
              </a: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177540" y="4441515"/>
              <a:ext cx="1685687" cy="338554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600" dirty="0">
                  <a:solidFill>
                    <a:srgbClr val="00A7E3"/>
                  </a:solidFill>
                  <a:latin typeface="Open Sans" charset="0"/>
                  <a:ea typeface="Open Sans" charset="0"/>
                  <a:cs typeface="Open Sans" charset="0"/>
                </a:rPr>
                <a:t>25% frequency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172602" y="5338009"/>
              <a:ext cx="2695378" cy="338554"/>
            </a:xfrm>
            <a:prstGeom prst="rect">
              <a:avLst/>
            </a:prstGeom>
            <a:noFill/>
            <a:effectLst/>
          </p:spPr>
          <p:txBody>
            <a:bodyPr wrap="square" rtlCol="0">
              <a:spAutoFit/>
            </a:bodyPr>
            <a:lstStyle/>
            <a:p>
              <a:pPr algn="r"/>
              <a:r>
                <a:rPr lang="en-GB" sz="1600" dirty="0">
                  <a:solidFill>
                    <a:srgbClr val="00A7E3"/>
                  </a:solidFill>
                  <a:latin typeface="Open Sans" charset="0"/>
                  <a:ea typeface="Open Sans" charset="0"/>
                  <a:cs typeface="Open Sans" charset="0"/>
                </a:rPr>
                <a:t>0% frequency</a:t>
              </a:r>
            </a:p>
          </p:txBody>
        </p:sp>
        <p:sp>
          <p:nvSpPr>
            <p:cNvPr id="51" name="Rectangle 50"/>
            <p:cNvSpPr/>
            <p:nvPr/>
          </p:nvSpPr>
          <p:spPr>
            <a:xfrm rot="16200000">
              <a:off x="2645742" y="3656897"/>
              <a:ext cx="1351652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b="1" dirty="0">
                  <a:solidFill>
                    <a:schemeClr val="bg1"/>
                  </a:solidFill>
                  <a:latin typeface="Open Sans" charset="0"/>
                  <a:ea typeface="Open Sans" charset="0"/>
                  <a:cs typeface="Open Sans" charset="0"/>
                  <a:sym typeface="Open Sans"/>
                </a:rPr>
                <a:t>Frequency</a:t>
              </a:r>
              <a:endParaRPr lang="en-US" sz="1800" b="1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52" name="Straight Arrow Connector 51"/>
          <p:cNvCxnSpPr/>
          <p:nvPr/>
        </p:nvCxnSpPr>
        <p:spPr>
          <a:xfrm flipV="1">
            <a:off x="5842210" y="3537545"/>
            <a:ext cx="895611" cy="16080"/>
          </a:xfrm>
          <a:prstGeom prst="straightConnector1">
            <a:avLst/>
          </a:prstGeom>
          <a:ln>
            <a:solidFill>
              <a:srgbClr val="00A7E3"/>
            </a:solidFill>
            <a:headEnd type="none"/>
            <a:tailEnd type="none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Box 52"/>
          <p:cNvSpPr txBox="1"/>
          <p:nvPr/>
        </p:nvSpPr>
        <p:spPr>
          <a:xfrm>
            <a:off x="4164878" y="3979004"/>
            <a:ext cx="1685687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GB" sz="1600" dirty="0">
                <a:solidFill>
                  <a:srgbClr val="00A7E3"/>
                </a:solidFill>
                <a:latin typeface="Open Sans" charset="0"/>
                <a:ea typeface="Open Sans" charset="0"/>
                <a:cs typeface="Open Sans" charset="0"/>
              </a:rPr>
              <a:t>75% frequency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4163024" y="3353695"/>
            <a:ext cx="1685687" cy="338554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r"/>
            <a:r>
              <a:rPr lang="en-GB" sz="1600" dirty="0">
                <a:solidFill>
                  <a:srgbClr val="00A7E3"/>
                </a:solidFill>
                <a:latin typeface="Open Sans" charset="0"/>
                <a:ea typeface="Open Sans" charset="0"/>
                <a:cs typeface="Open Sans" charset="0"/>
              </a:rPr>
              <a:t>85% frequency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76256" y="2713988"/>
            <a:ext cx="2776722" cy="33855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My brother is </a:t>
            </a:r>
            <a:r>
              <a:rPr lang="en-GB" sz="1600" b="1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always </a:t>
            </a:r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happy.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977769" y="3980030"/>
            <a:ext cx="3733714" cy="33855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He </a:t>
            </a:r>
            <a:r>
              <a:rPr lang="en-GB" sz="1600" b="1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often</a:t>
            </a:r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 works many hours every day.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981002" y="5251132"/>
            <a:ext cx="3823483" cy="33855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He </a:t>
            </a:r>
            <a:r>
              <a:rPr lang="en-GB" sz="1600" b="1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sometimes</a:t>
            </a:r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 helps with the monkeys.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982114" y="6037416"/>
            <a:ext cx="3172663" cy="33855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He </a:t>
            </a:r>
            <a:r>
              <a:rPr lang="en-GB" sz="1600" b="1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never</a:t>
            </a:r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 works with the snakes.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975754" y="3359596"/>
            <a:ext cx="3571812" cy="338554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He </a:t>
            </a:r>
            <a:r>
              <a:rPr lang="en-GB" sz="1600" b="1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usually</a:t>
            </a:r>
            <a:r>
              <a:rPr lang="en-GB" sz="1600" dirty="0">
                <a:solidFill>
                  <a:schemeClr val="tx1"/>
                </a:solidFill>
                <a:latin typeface="Open Sans" charset="0"/>
                <a:ea typeface="Open Sans" charset="0"/>
                <a:cs typeface="Open Sans" charset="0"/>
              </a:rPr>
              <a:t> works with the elephants.</a:t>
            </a:r>
          </a:p>
        </p:txBody>
      </p:sp>
      <p:sp>
        <p:nvSpPr>
          <p:cNvPr id="35" name="Pentagon 34"/>
          <p:cNvSpPr/>
          <p:nvPr/>
        </p:nvSpPr>
        <p:spPr>
          <a:xfrm>
            <a:off x="10406273" y="5982074"/>
            <a:ext cx="1674395" cy="628880"/>
          </a:xfrm>
          <a:prstGeom prst="homePlate">
            <a:avLst/>
          </a:prstGeom>
          <a:solidFill>
            <a:srgbClr val="00A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Word order…</a:t>
            </a:r>
          </a:p>
        </p:txBody>
      </p:sp>
    </p:spTree>
    <p:extLst>
      <p:ext uri="{BB962C8B-B14F-4D97-AF65-F5344CB8AC3E}">
        <p14:creationId xmlns:p14="http://schemas.microsoft.com/office/powerpoint/2010/main" val="2777493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1" grpId="0"/>
      <p:bldP spid="28" grpId="0" animBg="1"/>
      <p:bldP spid="53" grpId="0"/>
      <p:bldP spid="54" grpId="0"/>
      <p:bldP spid="55" grpId="0"/>
      <p:bldP spid="56" grpId="0"/>
      <p:bldP spid="57" grpId="0"/>
      <p:bldP spid="58" grpId="0"/>
      <p:bldP spid="59" grpId="0"/>
      <p:bldP spid="3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BE6F9"/>
        </a:solidFill>
        <a:effectLst/>
      </p:bgPr>
    </p:bg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06629"/>
            <a:ext cx="11477542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Form: 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adverbs of frequency and word order</a:t>
            </a:r>
            <a:endParaRPr lang="en-US" sz="440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 lvl="0"/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A1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913" y="3719730"/>
            <a:ext cx="1239894" cy="1239894"/>
          </a:xfrm>
          <a:prstGeom prst="rect">
            <a:avLst/>
          </a:prstGeom>
        </p:spPr>
      </p:pic>
      <p:sp>
        <p:nvSpPr>
          <p:cNvPr id="21" name="Shape 82"/>
          <p:cNvSpPr txBox="1">
            <a:spLocks/>
          </p:cNvSpPr>
          <p:nvPr/>
        </p:nvSpPr>
        <p:spPr>
          <a:xfrm>
            <a:off x="464551" y="892170"/>
            <a:ext cx="10672022" cy="40715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lnSpc>
                <a:spcPct val="90000"/>
              </a:lnSpc>
              <a:buClr>
                <a:srgbClr val="9E3611"/>
              </a:buClr>
              <a:buSzPct val="25000"/>
              <a:buFont typeface="Noto Sans Symbols"/>
              <a:buNone/>
            </a:pPr>
            <a:endParaRPr lang="en-US" sz="2000" b="1" dirty="0">
              <a:solidFill>
                <a:srgbClr val="1C4587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4115" y="1066739"/>
            <a:ext cx="1239894" cy="1239894"/>
          </a:xfrm>
          <a:prstGeom prst="rect">
            <a:avLst/>
          </a:prstGeom>
        </p:spPr>
      </p:pic>
      <p:sp>
        <p:nvSpPr>
          <p:cNvPr id="28" name="Rounded Rectangular Callout 27"/>
          <p:cNvSpPr/>
          <p:nvPr/>
        </p:nvSpPr>
        <p:spPr>
          <a:xfrm>
            <a:off x="4785525" y="1103171"/>
            <a:ext cx="6552186" cy="1198316"/>
          </a:xfrm>
          <a:prstGeom prst="wedgeRoundRectCallout">
            <a:avLst>
              <a:gd name="adj1" fmla="val -54201"/>
              <a:gd name="adj2" fmla="val 9175"/>
              <a:gd name="adj3" fmla="val 16667"/>
            </a:avLst>
          </a:prstGeom>
          <a:solidFill>
            <a:srgbClr val="5F9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My brother works in a zoo. He starts at 9am every day.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usually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with the elephants, but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sometimes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helps with the monkeys too.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never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with the snakes. My brother is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always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happy because he loves his job.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often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many hours every day. </a:t>
            </a:r>
          </a:p>
        </p:txBody>
      </p:sp>
      <p:sp>
        <p:nvSpPr>
          <p:cNvPr id="30" name="Rounded Rectangular Callout 29"/>
          <p:cNvSpPr/>
          <p:nvPr/>
        </p:nvSpPr>
        <p:spPr>
          <a:xfrm>
            <a:off x="1580840" y="2454076"/>
            <a:ext cx="2703327" cy="1343898"/>
          </a:xfrm>
          <a:prstGeom prst="wedgeRoundRectCallout">
            <a:avLst>
              <a:gd name="adj1" fmla="val -56380"/>
              <a:gd name="adj2" fmla="val 37675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Look at what the boy says again. Put the rules in the correct column.</a:t>
            </a:r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593211"/>
              </p:ext>
            </p:extLst>
          </p:nvPr>
        </p:nvGraphicFramePr>
        <p:xfrm>
          <a:off x="4536163" y="2584841"/>
          <a:ext cx="7050910" cy="3762955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159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5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59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9177">
                <a:tc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with the verb </a:t>
                      </a:r>
                      <a:r>
                        <a:rPr lang="en-GB" sz="1600" i="1" dirty="0">
                          <a:latin typeface="Open Sans" charset="0"/>
                          <a:ea typeface="Open Sans" charset="0"/>
                          <a:cs typeface="Open Sans" charset="0"/>
                        </a:rPr>
                        <a:t>to be</a:t>
                      </a:r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with all other verbs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588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rules</a:t>
                      </a:r>
                    </a:p>
                  </a:txBody>
                  <a:tcPr>
                    <a:solidFill>
                      <a:srgbClr val="00B0F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5190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examples</a:t>
                      </a:r>
                    </a:p>
                  </a:txBody>
                  <a:tcPr>
                    <a:solidFill>
                      <a:srgbClr val="00B0F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543954" y="3982763"/>
            <a:ext cx="29100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Adverb of frequency goes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after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the verb.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585579" y="3987394"/>
            <a:ext cx="29100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r>
              <a:rPr lang="en-US" sz="1600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1. He </a:t>
            </a:r>
            <a:r>
              <a:rPr lang="en-US" sz="1600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usually works </a:t>
            </a:r>
            <a:r>
              <a:rPr lang="en-US" sz="1600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with the elephants.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492272" y="4719245"/>
            <a:ext cx="29100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Adverb of frequency goes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before 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the verb.</a:t>
            </a:r>
          </a:p>
        </p:txBody>
      </p:sp>
      <p:sp>
        <p:nvSpPr>
          <p:cNvPr id="13" name="Rounded Rectangular Callout 12"/>
          <p:cNvSpPr/>
          <p:nvPr/>
        </p:nvSpPr>
        <p:spPr>
          <a:xfrm>
            <a:off x="1690731" y="3982763"/>
            <a:ext cx="2703327" cy="1343898"/>
          </a:xfrm>
          <a:prstGeom prst="wedgeRoundRectCallout">
            <a:avLst>
              <a:gd name="adj1" fmla="val -55124"/>
              <a:gd name="adj2" fmla="val -19679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Now match the examples above. The first one is done for you.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585578" y="4619235"/>
            <a:ext cx="29100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r>
              <a:rPr lang="en-US" sz="1600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2. He </a:t>
            </a:r>
            <a:r>
              <a:rPr lang="en-US" sz="1600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sometimes helps </a:t>
            </a:r>
            <a:r>
              <a:rPr lang="en-US" sz="1600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with the monkeys.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85577" y="5202479"/>
            <a:ext cx="29100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r>
              <a:rPr lang="en-US" sz="1600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3. He </a:t>
            </a:r>
            <a:r>
              <a:rPr lang="en-US" sz="1600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never works </a:t>
            </a:r>
            <a:r>
              <a:rPr lang="en-US" sz="1600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with the snakes.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659843" y="4077143"/>
            <a:ext cx="29100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r>
              <a:rPr lang="en-US" sz="1600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4. My brother </a:t>
            </a:r>
            <a:r>
              <a:rPr lang="en-US" sz="1600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is always </a:t>
            </a:r>
            <a:r>
              <a:rPr lang="en-US" sz="1600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happy.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454947" y="5764366"/>
            <a:ext cx="291005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r>
              <a:rPr lang="en-US" sz="1600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5. He </a:t>
            </a:r>
            <a:r>
              <a:rPr lang="en-US" sz="1600" b="1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often works</a:t>
            </a:r>
            <a:r>
              <a:rPr lang="en-US" sz="1600" dirty="0">
                <a:solidFill>
                  <a:srgbClr val="002060"/>
                </a:solidFill>
                <a:latin typeface="Open Sans" charset="0"/>
                <a:ea typeface="Open Sans" charset="0"/>
                <a:cs typeface="Open Sans" charset="0"/>
                <a:sym typeface="Open Sans"/>
              </a:rPr>
              <a:t> many hours.</a:t>
            </a:r>
          </a:p>
        </p:txBody>
      </p:sp>
    </p:spTree>
    <p:extLst>
      <p:ext uri="{BB962C8B-B14F-4D97-AF65-F5344CB8AC3E}">
        <p14:creationId xmlns:p14="http://schemas.microsoft.com/office/powerpoint/2010/main" val="2014371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9766E-6 2.63207E-6 L 0.34773 -0.1251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387" y="-62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64133E-7 -4.31881E-6 L 0.58472 -0.23285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230" y="-116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30" grpId="0" animBg="1"/>
      <p:bldP spid="3" grpId="0"/>
      <p:bldP spid="3" grpId="1"/>
      <p:bldP spid="11" grpId="0"/>
      <p:bldP spid="12" grpId="0"/>
      <p:bldP spid="12" grpId="1"/>
      <p:bldP spid="13" grpId="0" animBg="1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 idx="4294967295"/>
          </p:nvPr>
        </p:nvSpPr>
        <p:spPr>
          <a:xfrm>
            <a:off x="450601" y="206629"/>
            <a:ext cx="11477542" cy="13120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buSzPct val="25000"/>
              <a:buFont typeface="Rokkitt"/>
              <a:buNone/>
            </a:pPr>
            <a:r>
              <a:rPr lang="en-US" sz="4400" b="1" i="0" u="none" strike="noStrike" cap="none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Form: </a:t>
            </a:r>
            <a:r>
              <a:rPr lang="en-US" sz="4400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adverbs of frequency and word order</a:t>
            </a:r>
            <a:endParaRPr lang="en-US" sz="4400" i="0" u="none" strike="noStrike" cap="none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 lvl="0"/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A1</a:t>
            </a: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6776" y="2637060"/>
            <a:ext cx="1239894" cy="1239894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7697" y="1054276"/>
            <a:ext cx="966309" cy="966309"/>
          </a:xfrm>
          <a:prstGeom prst="rect">
            <a:avLst/>
          </a:prstGeom>
        </p:spPr>
      </p:pic>
      <p:sp>
        <p:nvSpPr>
          <p:cNvPr id="28" name="Rounded Rectangular Callout 27"/>
          <p:cNvSpPr/>
          <p:nvPr/>
        </p:nvSpPr>
        <p:spPr>
          <a:xfrm>
            <a:off x="4826658" y="962341"/>
            <a:ext cx="6552186" cy="1198316"/>
          </a:xfrm>
          <a:prstGeom prst="wedgeRoundRectCallout">
            <a:avLst>
              <a:gd name="adj1" fmla="val -54201"/>
              <a:gd name="adj2" fmla="val 9175"/>
              <a:gd name="adj3" fmla="val 16667"/>
            </a:avLst>
          </a:prstGeom>
          <a:solidFill>
            <a:srgbClr val="5F95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My brother works in a zoo. He starts at 9am every day.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usually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with the elephants, but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sometimes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helps with the monkeys too.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never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with the snakes. My brother is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always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happy because he loves his job. He </a:t>
            </a:r>
            <a:r>
              <a:rPr lang="en-US" sz="1600" b="1" dirty="0">
                <a:latin typeface="Open Sans" charset="0"/>
                <a:ea typeface="Open Sans" charset="0"/>
                <a:cs typeface="Open Sans" charset="0"/>
                <a:sym typeface="Open Sans"/>
              </a:rPr>
              <a:t>often</a:t>
            </a: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 works many hours every day. </a:t>
            </a:r>
          </a:p>
        </p:txBody>
      </p:sp>
      <p:graphicFrame>
        <p:nvGraphicFramePr>
          <p:cNvPr id="35" name="Table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7173898"/>
              </p:ext>
            </p:extLst>
          </p:nvPr>
        </p:nvGraphicFramePr>
        <p:xfrm>
          <a:off x="450601" y="2322458"/>
          <a:ext cx="7050910" cy="4021445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1159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59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4590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29177">
                <a:tc>
                  <a:txBody>
                    <a:bodyPr/>
                    <a:lstStyle/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with the verb </a:t>
                      </a:r>
                      <a:r>
                        <a:rPr lang="en-GB" sz="1600" i="1" dirty="0">
                          <a:latin typeface="Open Sans" charset="0"/>
                          <a:ea typeface="Open Sans" charset="0"/>
                          <a:cs typeface="Open Sans" charset="0"/>
                        </a:rPr>
                        <a:t>to be</a:t>
                      </a:r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with all other verbs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8588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rules</a:t>
                      </a:r>
                    </a:p>
                  </a:txBody>
                  <a:tcPr>
                    <a:solidFill>
                      <a:srgbClr val="00B0F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Adverbs of frequency go </a:t>
                      </a:r>
                      <a:r>
                        <a:rPr lang="en-GB" sz="1600" b="1" dirty="0">
                          <a:latin typeface="Open Sans" charset="0"/>
                          <a:ea typeface="Open Sans" charset="0"/>
                          <a:cs typeface="Open Sans" charset="0"/>
                        </a:rPr>
                        <a:t>after</a:t>
                      </a:r>
                      <a:r>
                        <a:rPr lang="en-GB" sz="1600" b="1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 </a:t>
                      </a:r>
                      <a:r>
                        <a:rPr lang="en-GB" sz="1600" b="0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the verb </a:t>
                      </a:r>
                      <a:r>
                        <a:rPr lang="en-GB" sz="1600" b="0" i="1" baseline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to be.</a:t>
                      </a:r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Adverbs of frequency go </a:t>
                      </a:r>
                      <a:r>
                        <a:rPr lang="en-GB" sz="1600" b="1" dirty="0">
                          <a:latin typeface="Open Sans" charset="0"/>
                          <a:ea typeface="Open Sans" charset="0"/>
                          <a:cs typeface="Open Sans" charset="0"/>
                        </a:rPr>
                        <a:t>before</a:t>
                      </a:r>
                      <a:r>
                        <a:rPr lang="en-GB" sz="1600" b="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 all other verbs.</a:t>
                      </a:r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15190">
                <a:tc>
                  <a:txBody>
                    <a:bodyPr/>
                    <a:lstStyle/>
                    <a:p>
                      <a:r>
                        <a:rPr lang="en-GB" sz="1600" b="1" dirty="0">
                          <a:solidFill>
                            <a:schemeClr val="bg1"/>
                          </a:solidFill>
                          <a:latin typeface="Open Sans" charset="0"/>
                          <a:ea typeface="Open Sans" charset="0"/>
                          <a:cs typeface="Open Sans" charset="0"/>
                        </a:rPr>
                        <a:t>examples</a:t>
                      </a:r>
                    </a:p>
                  </a:txBody>
                  <a:tcPr>
                    <a:solidFill>
                      <a:srgbClr val="00B0F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SzPct val="25000"/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1. My brother </a:t>
                      </a: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is always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happy.</a:t>
                      </a: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  <a:p>
                      <a:endParaRPr lang="en-GB" sz="1600" dirty="0">
                        <a:latin typeface="Open Sans" charset="0"/>
                        <a:ea typeface="Open Sans" charset="0"/>
                        <a:cs typeface="Open Sans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l">
                        <a:buSzPct val="25000"/>
                        <a:buNone/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1. He </a:t>
                      </a: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usually works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with the elephants.</a:t>
                      </a:r>
                    </a:p>
                    <a:p>
                      <a:pPr marL="342900" lvl="0" indent="-342900" algn="l">
                        <a:buSzPct val="25000"/>
                        <a:buAutoNum type="arabicPeriod"/>
                      </a:pPr>
                      <a:endParaRPr lang="en-US" sz="160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  <a:sym typeface="Open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2. He </a:t>
                      </a: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sometimes helps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with the monkeys.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  <a:sym typeface="Open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3. He </a:t>
                      </a: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never works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with the snakes.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rgbClr val="002060"/>
                        </a:solidFill>
                        <a:latin typeface="Open Sans" charset="0"/>
                        <a:ea typeface="Open Sans" charset="0"/>
                        <a:cs typeface="Open Sans" charset="0"/>
                        <a:sym typeface="Open San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Pct val="25000"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5. He </a:t>
                      </a:r>
                      <a:r>
                        <a:rPr lang="en-US" sz="1600" b="1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often works </a:t>
                      </a:r>
                      <a:r>
                        <a:rPr lang="en-US" sz="1600" dirty="0">
                          <a:solidFill>
                            <a:srgbClr val="002060"/>
                          </a:solidFill>
                          <a:latin typeface="Open Sans" charset="0"/>
                          <a:ea typeface="Open Sans" charset="0"/>
                          <a:cs typeface="Open Sans" charset="0"/>
                          <a:sym typeface="Open Sans"/>
                        </a:rPr>
                        <a:t>many hours.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8569900" y="4081473"/>
            <a:ext cx="29100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endParaRPr lang="en-US" sz="1600" dirty="0">
              <a:solidFill>
                <a:srgbClr val="002060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13" name="Rounded Rectangular Callout 12"/>
          <p:cNvSpPr/>
          <p:nvPr/>
        </p:nvSpPr>
        <p:spPr>
          <a:xfrm>
            <a:off x="9256656" y="3081991"/>
            <a:ext cx="2703327" cy="1343898"/>
          </a:xfrm>
          <a:prstGeom prst="wedgeRoundRectCallout">
            <a:avLst>
              <a:gd name="adj1" fmla="val -57347"/>
              <a:gd name="adj2" fmla="val -33281"/>
              <a:gd name="adj3" fmla="val 16667"/>
            </a:avLst>
          </a:prstGeom>
          <a:solidFill>
            <a:srgbClr val="C9D5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buSzPct val="25000"/>
            </a:pPr>
            <a:r>
              <a:rPr lang="en-US" sz="1600" dirty="0">
                <a:latin typeface="Open Sans" charset="0"/>
                <a:ea typeface="Open Sans" charset="0"/>
                <a:cs typeface="Open Sans" charset="0"/>
                <a:sym typeface="Open Sans"/>
              </a:rPr>
              <a:t>Notice how the word order is different when we use the verb </a:t>
            </a:r>
            <a:r>
              <a:rPr lang="en-US" sz="1600" i="1" dirty="0">
                <a:latin typeface="Open Sans" charset="0"/>
                <a:ea typeface="Open Sans" charset="0"/>
                <a:cs typeface="Open Sans" charset="0"/>
                <a:sym typeface="Open Sans"/>
              </a:rPr>
              <a:t>to be.</a:t>
            </a:r>
            <a:endParaRPr lang="en-US" sz="1600" dirty="0"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8569899" y="4713314"/>
            <a:ext cx="291005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buSzPct val="25000"/>
            </a:pPr>
            <a:endParaRPr lang="en-US" sz="1600" dirty="0">
              <a:solidFill>
                <a:srgbClr val="002060"/>
              </a:solidFill>
              <a:latin typeface="Open Sans" charset="0"/>
              <a:ea typeface="Open Sans" charset="0"/>
              <a:cs typeface="Open Sans" charset="0"/>
              <a:sym typeface="Open Sans"/>
            </a:endParaRPr>
          </a:p>
        </p:txBody>
      </p:sp>
      <p:sp>
        <p:nvSpPr>
          <p:cNvPr id="18" name="Arc 17"/>
          <p:cNvSpPr/>
          <p:nvPr/>
        </p:nvSpPr>
        <p:spPr>
          <a:xfrm rot="10986366" flipH="1">
            <a:off x="2976960" y="3566127"/>
            <a:ext cx="681474" cy="666651"/>
          </a:xfrm>
          <a:prstGeom prst="arc">
            <a:avLst>
              <a:gd name="adj1" fmla="val 11586598"/>
              <a:gd name="adj2" fmla="val 21521730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19" name="Pentagon 18"/>
          <p:cNvSpPr/>
          <p:nvPr/>
        </p:nvSpPr>
        <p:spPr>
          <a:xfrm>
            <a:off x="8903368" y="5226518"/>
            <a:ext cx="2791327" cy="1117385"/>
          </a:xfrm>
          <a:prstGeom prst="homePlate">
            <a:avLst/>
          </a:prstGeom>
          <a:solidFill>
            <a:srgbClr val="00A7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Let’s </a:t>
            </a:r>
            <a:r>
              <a:rPr lang="en-US" sz="1600" dirty="0" err="1">
                <a:latin typeface="Open Sans"/>
                <a:ea typeface="Open Sans"/>
                <a:cs typeface="Open Sans"/>
                <a:sym typeface="Open Sans"/>
              </a:rPr>
              <a:t>practise</a:t>
            </a:r>
            <a:r>
              <a:rPr lang="en-US" sz="1600" dirty="0">
                <a:latin typeface="Open Sans"/>
                <a:ea typeface="Open Sans"/>
                <a:cs typeface="Open Sans"/>
                <a:sym typeface="Open Sans"/>
              </a:rPr>
              <a:t>!</a:t>
            </a:r>
          </a:p>
        </p:txBody>
      </p:sp>
      <p:sp>
        <p:nvSpPr>
          <p:cNvPr id="22" name="Arc 21"/>
          <p:cNvSpPr/>
          <p:nvPr/>
        </p:nvSpPr>
        <p:spPr>
          <a:xfrm rot="10986366">
            <a:off x="5577745" y="3438712"/>
            <a:ext cx="858119" cy="778344"/>
          </a:xfrm>
          <a:prstGeom prst="arc">
            <a:avLst>
              <a:gd name="adj1" fmla="val 11586598"/>
              <a:gd name="adj2" fmla="val 20511733"/>
            </a:avLst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Open Sans" charset="0"/>
              <a:ea typeface="Open Sans" charset="0"/>
              <a:cs typeface="Open Sans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641159" y="3846315"/>
            <a:ext cx="73129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49C4E"/>
                </a:solidFill>
                <a:latin typeface="Open Sans"/>
                <a:ea typeface="Open Sans"/>
                <a:cs typeface="Open Sans"/>
                <a:sym typeface="Open Sans"/>
              </a:rPr>
              <a:t>before</a:t>
            </a:r>
            <a:endParaRPr lang="en-GB" b="1" dirty="0">
              <a:solidFill>
                <a:srgbClr val="F49C4E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031027" y="3846316"/>
            <a:ext cx="6222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rgbClr val="F49C4E"/>
                </a:solidFill>
                <a:latin typeface="Open Sans"/>
                <a:ea typeface="Open Sans"/>
                <a:cs typeface="Open Sans"/>
                <a:sym typeface="Open Sans"/>
              </a:rPr>
              <a:t>after </a:t>
            </a:r>
            <a:endParaRPr lang="en-GB" b="1" dirty="0">
              <a:solidFill>
                <a:srgbClr val="F49C4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0482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9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19" grpId="0" animBg="1"/>
      <p:bldP spid="22" grpId="0" animBg="1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Shape 294"/>
          <p:cNvSpPr txBox="1"/>
          <p:nvPr/>
        </p:nvSpPr>
        <p:spPr>
          <a:xfrm>
            <a:off x="514983" y="4795880"/>
            <a:ext cx="10058400" cy="480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E3611"/>
              </a:buClr>
              <a:buSzPct val="25000"/>
              <a:buFont typeface="Noto Sans Symbols"/>
              <a:buNone/>
            </a:pPr>
            <a:endParaRPr sz="1600" i="1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99303" y="1277352"/>
            <a:ext cx="1142996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late / Sarah / often / is / school. /for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always / have / I / orange juice / morning. /in / the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Angela and Tim/ go/ never / zoo./ to / the </a:t>
            </a:r>
          </a:p>
          <a:p>
            <a:pPr marL="342900" indent="-342900">
              <a:buAutoNum type="arabicPeriod"/>
            </a:pPr>
            <a:endParaRPr lang="en-GB" sz="1600" dirty="0"/>
          </a:p>
          <a:p>
            <a:endParaRPr lang="en-GB" sz="16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pPr lvl="0"/>
            <a:r>
              <a:rPr lang="en-US" dirty="0">
                <a:latin typeface="Open Sans"/>
                <a:ea typeface="Open Sans"/>
                <a:cs typeface="Open Sans"/>
                <a:sym typeface="Open Sans"/>
              </a:rPr>
              <a:t>Copyright © 2018 by Pearson Education      Gold Experience 2nd Edition A1</a:t>
            </a:r>
          </a:p>
        </p:txBody>
      </p:sp>
      <p:sp>
        <p:nvSpPr>
          <p:cNvPr id="29" name="Shape 81"/>
          <p:cNvSpPr txBox="1">
            <a:spLocks/>
          </p:cNvSpPr>
          <p:nvPr/>
        </p:nvSpPr>
        <p:spPr>
          <a:xfrm>
            <a:off x="450601" y="229388"/>
            <a:ext cx="6749127" cy="7981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  <a:defRPr sz="37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3700">
                <a:solidFill>
                  <a:schemeClr val="dk1"/>
                </a:solidFill>
              </a:defRPr>
            </a:lvl9pPr>
          </a:lstStyle>
          <a:p>
            <a:pPr>
              <a:lnSpc>
                <a:spcPct val="90000"/>
              </a:lnSpc>
              <a:buSzPct val="25000"/>
              <a:buFont typeface="Rokkitt"/>
              <a:buNone/>
            </a:pPr>
            <a:r>
              <a:rPr lang="en-US" sz="4400" b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Practice activities</a:t>
            </a:r>
            <a:endParaRPr lang="en-US" sz="4400" dirty="0">
              <a:solidFill>
                <a:srgbClr val="1C4587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0" name="Shape 82"/>
          <p:cNvSpPr txBox="1">
            <a:spLocks/>
          </p:cNvSpPr>
          <p:nvPr/>
        </p:nvSpPr>
        <p:spPr>
          <a:xfrm>
            <a:off x="464551" y="905812"/>
            <a:ext cx="11480401" cy="4141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spcAft>
                <a:spcPts val="0"/>
              </a:spcAft>
              <a:buClr>
                <a:srgbClr val="9E3611"/>
              </a:buClr>
              <a:buSzPct val="25000"/>
              <a:buNone/>
            </a:pP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Put the words in the correct order to make a sentence.</a:t>
            </a:r>
          </a:p>
          <a:p>
            <a:pPr lvl="0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25000"/>
              <a:buNone/>
            </a:pPr>
            <a:endParaRPr lang="en-US" sz="2000" b="1" i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31" name="Shape 82"/>
          <p:cNvSpPr txBox="1">
            <a:spLocks/>
          </p:cNvSpPr>
          <p:nvPr/>
        </p:nvSpPr>
        <p:spPr>
          <a:xfrm>
            <a:off x="514981" y="3720767"/>
            <a:ext cx="11480401" cy="4141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2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●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○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2100"/>
              </a:spcAft>
              <a:buClr>
                <a:schemeClr val="dk2"/>
              </a:buClr>
              <a:buSzPct val="100000"/>
              <a:buChar char="■"/>
              <a:defRPr sz="19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>
              <a:lnSpc>
                <a:spcPct val="90000"/>
              </a:lnSpc>
              <a:spcAft>
                <a:spcPts val="0"/>
              </a:spcAft>
              <a:buClr>
                <a:srgbClr val="9E3611"/>
              </a:buClr>
              <a:buSzPct val="25000"/>
              <a:buNone/>
            </a:pPr>
            <a:r>
              <a:rPr lang="en-US" sz="2000" b="1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Look </a:t>
            </a:r>
            <a:r>
              <a:rPr lang="en-US" sz="2000" b="1" dirty="0">
                <a:solidFill>
                  <a:srgbClr val="1C4587"/>
                </a:solidFill>
                <a:latin typeface="Open Sans"/>
                <a:ea typeface="Open Sans"/>
                <a:cs typeface="Open Sans"/>
                <a:sym typeface="Open Sans"/>
              </a:rPr>
              <a:t>at the table and complete the sentences with the correct adverb.</a:t>
            </a:r>
          </a:p>
          <a:p>
            <a:pPr lvl="0">
              <a:lnSpc>
                <a:spcPct val="90000"/>
              </a:lnSpc>
              <a:spcBef>
                <a:spcPts val="1200"/>
              </a:spcBef>
              <a:buClr>
                <a:srgbClr val="9E3611"/>
              </a:buClr>
              <a:buSzPct val="25000"/>
              <a:buNone/>
            </a:pPr>
            <a:endParaRPr lang="en-US" sz="2000" b="1" i="1" dirty="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graphicFrame>
        <p:nvGraphicFramePr>
          <p:cNvPr id="32" name="Table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9576461"/>
              </p:ext>
            </p:extLst>
          </p:nvPr>
        </p:nvGraphicFramePr>
        <p:xfrm>
          <a:off x="7199728" y="4080234"/>
          <a:ext cx="2333438" cy="2056084"/>
        </p:xfrm>
        <a:graphic>
          <a:graphicData uri="http://schemas.openxmlformats.org/drawingml/2006/table">
            <a:tbl>
              <a:tblPr firstRow="1" bandRow="1">
                <a:tableStyleId>{C3A2CA1F-3267-4498-8071-7EE1E42671EB}</a:tableStyleId>
              </a:tblPr>
              <a:tblGrid>
                <a:gridCol w="8494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3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7609"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name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 charset="0"/>
                          <a:ea typeface="Open Sans" charset="0"/>
                          <a:cs typeface="Open Sans" charset="0"/>
                        </a:rPr>
                        <a:t>frequency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609">
                <a:tc>
                  <a:txBody>
                    <a:bodyPr/>
                    <a:lstStyle/>
                    <a:p>
                      <a:r>
                        <a:rPr lang="en-GB" dirty="0">
                          <a:latin typeface="Open Sans"/>
                        </a:rPr>
                        <a:t>Lily</a:t>
                      </a:r>
                    </a:p>
                  </a:txBody>
                  <a:tcPr>
                    <a:solidFill>
                      <a:srgbClr val="00B0F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/>
                          <a:ea typeface="Open Sans" charset="0"/>
                          <a:cs typeface="Open Sans" charset="0"/>
                        </a:rPr>
                        <a:t>100%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6381">
                <a:tc>
                  <a:txBody>
                    <a:bodyPr/>
                    <a:lstStyle/>
                    <a:p>
                      <a:r>
                        <a:rPr lang="en-GB" dirty="0">
                          <a:latin typeface="Open Sans"/>
                        </a:rPr>
                        <a:t>James</a:t>
                      </a:r>
                    </a:p>
                  </a:txBody>
                  <a:tcPr>
                    <a:solidFill>
                      <a:srgbClr val="00B0F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/>
                          <a:ea typeface="Open Sans" charset="0"/>
                          <a:cs typeface="Open Sans" charset="0"/>
                        </a:rPr>
                        <a:t>0%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6381">
                <a:tc>
                  <a:txBody>
                    <a:bodyPr/>
                    <a:lstStyle/>
                    <a:p>
                      <a:r>
                        <a:rPr lang="en-GB" dirty="0">
                          <a:latin typeface="Open Sans"/>
                        </a:rPr>
                        <a:t>Martin</a:t>
                      </a:r>
                    </a:p>
                  </a:txBody>
                  <a:tcPr>
                    <a:solidFill>
                      <a:srgbClr val="00B0F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/>
                          <a:ea typeface="Open Sans" charset="0"/>
                          <a:cs typeface="Open Sans" charset="0"/>
                        </a:rPr>
                        <a:t>85%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6381">
                <a:tc>
                  <a:txBody>
                    <a:bodyPr/>
                    <a:lstStyle/>
                    <a:p>
                      <a:r>
                        <a:rPr lang="en-GB" dirty="0">
                          <a:latin typeface="Open Sans"/>
                        </a:rPr>
                        <a:t>Mary</a:t>
                      </a:r>
                    </a:p>
                  </a:txBody>
                  <a:tcPr>
                    <a:solidFill>
                      <a:srgbClr val="00B0F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/>
                          <a:ea typeface="Open Sans" charset="0"/>
                          <a:cs typeface="Open Sans" charset="0"/>
                        </a:rPr>
                        <a:t>25%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6381">
                <a:tc>
                  <a:txBody>
                    <a:bodyPr/>
                    <a:lstStyle/>
                    <a:p>
                      <a:r>
                        <a:rPr lang="en-GB" dirty="0">
                          <a:latin typeface="Open Sans"/>
                        </a:rPr>
                        <a:t>Robin</a:t>
                      </a:r>
                    </a:p>
                  </a:txBody>
                  <a:tcPr>
                    <a:solidFill>
                      <a:srgbClr val="00B0F0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>
                          <a:latin typeface="Open Sans"/>
                          <a:ea typeface="Open Sans" charset="0"/>
                          <a:cs typeface="Open Sans" charset="0"/>
                        </a:rPr>
                        <a:t>75%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3" name="TextBox 32"/>
          <p:cNvSpPr txBox="1"/>
          <p:nvPr/>
        </p:nvSpPr>
        <p:spPr>
          <a:xfrm>
            <a:off x="522798" y="3960487"/>
            <a:ext cx="114299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1600" dirty="0"/>
          </a:p>
          <a:p>
            <a:pPr marL="342900" indent="-342900">
              <a:buAutoNum type="arabicPeriod"/>
            </a:pPr>
            <a:r>
              <a:rPr lang="en-GB" sz="1600" dirty="0"/>
              <a:t>Lily………………………...….wakes up at 6am.</a:t>
            </a:r>
          </a:p>
          <a:p>
            <a:pPr marL="342900" indent="-342900">
              <a:buAutoNum type="arabicPeriod"/>
            </a:pPr>
            <a:r>
              <a:rPr lang="en-GB" sz="1600" dirty="0"/>
              <a:t>James…………………….….wakes up at 6am.</a:t>
            </a:r>
          </a:p>
          <a:p>
            <a:pPr marL="342900" indent="-342900">
              <a:buAutoNum type="arabicPeriod"/>
            </a:pPr>
            <a:r>
              <a:rPr lang="en-GB" sz="1600" dirty="0"/>
              <a:t>Martin……………………..….wakes up at 6am.</a:t>
            </a:r>
          </a:p>
          <a:p>
            <a:pPr marL="342900" indent="-342900">
              <a:buAutoNum type="arabicPeriod"/>
            </a:pPr>
            <a:r>
              <a:rPr lang="en-GB" sz="1600" dirty="0"/>
              <a:t>Mary…………………………..wakes up at 6am.</a:t>
            </a:r>
          </a:p>
          <a:p>
            <a:pPr marL="342900" indent="-342900">
              <a:buAutoNum type="arabicPeriod"/>
            </a:pPr>
            <a:r>
              <a:rPr lang="en-GB" sz="1600" dirty="0"/>
              <a:t>Robin………………….………wakes up at 6am.</a:t>
            </a:r>
          </a:p>
          <a:p>
            <a:endParaRPr lang="en-GB" sz="1600" dirty="0"/>
          </a:p>
        </p:txBody>
      </p:sp>
      <p:sp>
        <p:nvSpPr>
          <p:cNvPr id="5" name="Rectangle 4"/>
          <p:cNvSpPr/>
          <p:nvPr/>
        </p:nvSpPr>
        <p:spPr>
          <a:xfrm>
            <a:off x="849011" y="1916639"/>
            <a:ext cx="305784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Sarah is often late for school.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49010" y="2626733"/>
            <a:ext cx="430087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I always have orange juice in the morning.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13426" y="3376946"/>
            <a:ext cx="370967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Angela and Tim never go to the zoo.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927671" y="4080234"/>
            <a:ext cx="85792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always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2030095" y="4352940"/>
            <a:ext cx="73129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never</a:t>
            </a:r>
          </a:p>
        </p:txBody>
      </p:sp>
      <p:sp>
        <p:nvSpPr>
          <p:cNvPr id="39" name="Rectangle 38"/>
          <p:cNvSpPr/>
          <p:nvPr/>
        </p:nvSpPr>
        <p:spPr>
          <a:xfrm>
            <a:off x="1903458" y="4598852"/>
            <a:ext cx="89159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usually</a:t>
            </a:r>
          </a:p>
        </p:txBody>
      </p:sp>
      <p:sp>
        <p:nvSpPr>
          <p:cNvPr id="40" name="Rectangle 39"/>
          <p:cNvSpPr/>
          <p:nvPr/>
        </p:nvSpPr>
        <p:spPr>
          <a:xfrm>
            <a:off x="1878241" y="4855718"/>
            <a:ext cx="125707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sometimes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022154" y="5081176"/>
            <a:ext cx="68640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B0F0"/>
                </a:solidFill>
              </a:rPr>
              <a:t>often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3" grpId="0"/>
      <p:bldP spid="5" grpId="0"/>
      <p:bldP spid="34" grpId="0"/>
      <p:bldP spid="35" grpId="0"/>
      <p:bldP spid="36" grpId="0"/>
      <p:bldP spid="38" grpId="0"/>
      <p:bldP spid="39" grpId="0"/>
      <p:bldP spid="40" grpId="0"/>
      <p:bldP spid="41" grpId="0"/>
    </p:bld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3149</TotalTime>
  <Words>891</Words>
  <Application>Microsoft Office PowerPoint</Application>
  <PresentationFormat>Widescreen</PresentationFormat>
  <Paragraphs>132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Noto Sans Symbols</vt:lpstr>
      <vt:lpstr>Open Sans</vt:lpstr>
      <vt:lpstr>Rockwell</vt:lpstr>
      <vt:lpstr>Rokkitt</vt:lpstr>
      <vt:lpstr>Simple Light</vt:lpstr>
      <vt:lpstr>PowerPoint Presentation</vt:lpstr>
      <vt:lpstr>We use adverbs of frequency a lot in the present simple.</vt:lpstr>
      <vt:lpstr>Function: adverbs of frequency</vt:lpstr>
      <vt:lpstr>Function: adverbs of frequency</vt:lpstr>
      <vt:lpstr>Form: adverbs of frequency and word order</vt:lpstr>
      <vt:lpstr>Form: adverbs of frequency and word order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Emphatic structures</dc:title>
  <dc:creator>Louise Manicolo</dc:creator>
  <cp:lastModifiedBy>Robinson, Timothy</cp:lastModifiedBy>
  <cp:revision>114</cp:revision>
  <dcterms:modified xsi:type="dcterms:W3CDTF">2018-09-13T12:30:04Z</dcterms:modified>
</cp:coreProperties>
</file>