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1" r:id="rId1"/>
  </p:sldMasterIdLst>
  <p:notesMasterIdLst>
    <p:notesMasterId r:id="rId12"/>
  </p:notesMasterIdLst>
  <p:sldIdLst>
    <p:sldId id="262" r:id="rId2"/>
    <p:sldId id="257" r:id="rId3"/>
    <p:sldId id="258" r:id="rId4"/>
    <p:sldId id="279" r:id="rId5"/>
    <p:sldId id="280" r:id="rId6"/>
    <p:sldId id="284" r:id="rId7"/>
    <p:sldId id="281" r:id="rId8"/>
    <p:sldId id="282" r:id="rId9"/>
    <p:sldId id="283" r:id="rId10"/>
    <p:sldId id="272" r:id="rId11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Default Section" id="{703F4110-5866-403A-A16E-99D343ED27EF}">
          <p14:sldIdLst>
            <p14:sldId id="262"/>
            <p14:sldId id="257"/>
            <p14:sldId id="258"/>
            <p14:sldId id="279"/>
            <p14:sldId id="280"/>
            <p14:sldId id="284"/>
            <p14:sldId id="281"/>
            <p14:sldId id="282"/>
            <p14:sldId id="283"/>
            <p14:sldId id="27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9C4E"/>
    <a:srgbClr val="00A7E3"/>
    <a:srgbClr val="ED6F9C"/>
    <a:srgbClr val="A27DB6"/>
    <a:srgbClr val="5F95CF"/>
    <a:srgbClr val="FCC13F"/>
    <a:srgbClr val="37B398"/>
    <a:srgbClr val="EA4E34"/>
    <a:srgbClr val="C9D522"/>
    <a:srgbClr val="1B468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C3A2CA1F-3267-4498-8071-7EE1E42671EB}">
  <a:tblStyle styleId="{C3A2CA1F-3267-4498-8071-7EE1E42671EB}" styleName="Table_0">
    <a:wholeTbl>
      <a:tcTxStyle b="off" i="off">
        <a:font>
          <a:latin typeface="Rockwell"/>
          <a:ea typeface="Rockwell"/>
          <a:cs typeface="Rockwell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  <a:fill>
          <a:solidFill>
            <a:srgbClr val="F7E8E7"/>
          </a:solidFill>
        </a:fill>
      </a:tcStyle>
    </a:wholeTbl>
    <a:band1H>
      <a:tcStyle>
        <a:tcBdr/>
        <a:fill>
          <a:solidFill>
            <a:srgbClr val="EFCECA"/>
          </a:solidFill>
        </a:fill>
      </a:tcStyle>
    </a:band1H>
    <a:band1V>
      <a:tcStyle>
        <a:tcBdr/>
        <a:fill>
          <a:solidFill>
            <a:srgbClr val="EFCECA"/>
          </a:solidFill>
        </a:fill>
      </a:tcStyle>
    </a:band1V>
    <a:lastCol>
      <a:tcTxStyle b="on" i="off">
        <a:font>
          <a:latin typeface="Rockwell"/>
          <a:ea typeface="Rockwell"/>
          <a:cs typeface="Rockwell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Rockwell"/>
          <a:ea typeface="Rockwell"/>
          <a:cs typeface="Rockwell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Rockwell"/>
          <a:ea typeface="Rockwell"/>
          <a:cs typeface="Rockwell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Rockwell"/>
          <a:ea typeface="Rockwell"/>
          <a:cs typeface="Rockwell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796" autoAdjust="0"/>
    <p:restoredTop sz="94690"/>
  </p:normalViewPr>
  <p:slideViewPr>
    <p:cSldViewPr snapToGrid="0">
      <p:cViewPr varScale="1">
        <p:scale>
          <a:sx n="107" d="100"/>
          <a:sy n="107" d="100"/>
        </p:scale>
        <p:origin x="132" y="1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buChar char="●"/>
              <a:defRPr sz="1100"/>
            </a:lvl1pPr>
            <a:lvl2pPr lvl="1">
              <a:spcBef>
                <a:spcPts val="0"/>
              </a:spcBef>
              <a:buSzPct val="100000"/>
              <a:buChar char="○"/>
              <a:defRPr sz="1100"/>
            </a:lvl2pPr>
            <a:lvl3pPr lvl="2">
              <a:spcBef>
                <a:spcPts val="0"/>
              </a:spcBef>
              <a:buSzPct val="100000"/>
              <a:buChar char="■"/>
              <a:defRPr sz="1100"/>
            </a:lvl3pPr>
            <a:lvl4pPr lvl="3">
              <a:spcBef>
                <a:spcPts val="0"/>
              </a:spcBef>
              <a:buSzPct val="100000"/>
              <a:buChar char="●"/>
              <a:defRPr sz="1100"/>
            </a:lvl4pPr>
            <a:lvl5pPr lvl="4">
              <a:spcBef>
                <a:spcPts val="0"/>
              </a:spcBef>
              <a:buSzPct val="100000"/>
              <a:buChar char="○"/>
              <a:defRPr sz="1100"/>
            </a:lvl5pPr>
            <a:lvl6pPr lvl="5">
              <a:spcBef>
                <a:spcPts val="0"/>
              </a:spcBef>
              <a:buSzPct val="100000"/>
              <a:buChar char="■"/>
              <a:defRPr sz="1100"/>
            </a:lvl6pPr>
            <a:lvl7pPr lvl="6">
              <a:spcBef>
                <a:spcPts val="0"/>
              </a:spcBef>
              <a:buSzPct val="100000"/>
              <a:buChar char="●"/>
              <a:defRPr sz="1100"/>
            </a:lvl7pPr>
            <a:lvl8pPr lvl="7">
              <a:spcBef>
                <a:spcPts val="0"/>
              </a:spcBef>
              <a:buSzPct val="100000"/>
              <a:buChar char="○"/>
              <a:defRPr sz="1100"/>
            </a:lvl8pPr>
            <a:lvl9pPr lvl="8">
              <a:spcBef>
                <a:spcPts val="0"/>
              </a:spcBef>
              <a:buSzPct val="1000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99117377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" name="Shape 5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51707524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Shape 2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85" name="Shape 28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776918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2" name="Shape 7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44035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9" name="Shape 7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541871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9" name="Shape 7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227165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9" name="Shape 7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440720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9" name="Shape 7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440720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9" name="Shape 7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150366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2" name="Shape 7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00666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2" name="Shape 7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442530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415611" y="992766"/>
            <a:ext cx="11360700" cy="2736900"/>
          </a:xfrm>
          <a:prstGeom prst="rect">
            <a:avLst/>
          </a:prstGeom>
        </p:spPr>
        <p:txBody>
          <a:bodyPr lIns="121900" tIns="121900" rIns="121900" bIns="121900" anchor="b" anchorCtr="0"/>
          <a:lstStyle>
            <a:lvl1pPr lvl="0" algn="ctr">
              <a:spcBef>
                <a:spcPts val="0"/>
              </a:spcBef>
              <a:buSzPct val="100000"/>
              <a:defRPr sz="6900"/>
            </a:lvl1pPr>
            <a:lvl2pPr lvl="1" algn="ctr">
              <a:spcBef>
                <a:spcPts val="0"/>
              </a:spcBef>
              <a:buSzPct val="100000"/>
              <a:defRPr sz="6900"/>
            </a:lvl2pPr>
            <a:lvl3pPr lvl="2" algn="ctr">
              <a:spcBef>
                <a:spcPts val="0"/>
              </a:spcBef>
              <a:buSzPct val="100000"/>
              <a:defRPr sz="6900"/>
            </a:lvl3pPr>
            <a:lvl4pPr lvl="3" algn="ctr">
              <a:spcBef>
                <a:spcPts val="0"/>
              </a:spcBef>
              <a:buSzPct val="100000"/>
              <a:defRPr sz="6900"/>
            </a:lvl4pPr>
            <a:lvl5pPr lvl="4" algn="ctr">
              <a:spcBef>
                <a:spcPts val="0"/>
              </a:spcBef>
              <a:buSzPct val="100000"/>
              <a:defRPr sz="6900"/>
            </a:lvl5pPr>
            <a:lvl6pPr lvl="5" algn="ctr">
              <a:spcBef>
                <a:spcPts val="0"/>
              </a:spcBef>
              <a:buSzPct val="100000"/>
              <a:defRPr sz="6900"/>
            </a:lvl6pPr>
            <a:lvl7pPr lvl="6" algn="ctr">
              <a:spcBef>
                <a:spcPts val="0"/>
              </a:spcBef>
              <a:buSzPct val="100000"/>
              <a:defRPr sz="6900"/>
            </a:lvl7pPr>
            <a:lvl8pPr lvl="7" algn="ctr">
              <a:spcBef>
                <a:spcPts val="0"/>
              </a:spcBef>
              <a:buSzPct val="100000"/>
              <a:defRPr sz="6900"/>
            </a:lvl8pPr>
            <a:lvl9pPr lvl="8" algn="ctr">
              <a:spcBef>
                <a:spcPts val="0"/>
              </a:spcBef>
              <a:buSzPct val="100000"/>
              <a:defRPr sz="69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415600" y="3778833"/>
            <a:ext cx="11360700" cy="1056900"/>
          </a:xfrm>
          <a:prstGeom prst="rect">
            <a:avLst/>
          </a:prstGeom>
        </p:spPr>
        <p:txBody>
          <a:bodyPr lIns="121900" tIns="121900" rIns="121900" bIns="121900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3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37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lIns="121900" tIns="121900" rIns="121900" bIns="1219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415600" y="1474833"/>
            <a:ext cx="11360700" cy="2618100"/>
          </a:xfrm>
          <a:prstGeom prst="rect">
            <a:avLst/>
          </a:prstGeom>
        </p:spPr>
        <p:txBody>
          <a:bodyPr lIns="121900" tIns="121900" rIns="121900" bIns="121900" anchor="b" anchorCtr="0"/>
          <a:lstStyle>
            <a:lvl1pPr lvl="0" algn="ctr">
              <a:spcBef>
                <a:spcPts val="0"/>
              </a:spcBef>
              <a:buSzPct val="100000"/>
              <a:defRPr sz="16000"/>
            </a:lvl1pPr>
            <a:lvl2pPr lvl="1" algn="ctr">
              <a:spcBef>
                <a:spcPts val="0"/>
              </a:spcBef>
              <a:buSzPct val="100000"/>
              <a:defRPr sz="16000"/>
            </a:lvl2pPr>
            <a:lvl3pPr lvl="2" algn="ctr">
              <a:spcBef>
                <a:spcPts val="0"/>
              </a:spcBef>
              <a:buSzPct val="100000"/>
              <a:defRPr sz="16000"/>
            </a:lvl3pPr>
            <a:lvl4pPr lvl="3" algn="ctr">
              <a:spcBef>
                <a:spcPts val="0"/>
              </a:spcBef>
              <a:buSzPct val="100000"/>
              <a:defRPr sz="16000"/>
            </a:lvl4pPr>
            <a:lvl5pPr lvl="4" algn="ctr">
              <a:spcBef>
                <a:spcPts val="0"/>
              </a:spcBef>
              <a:buSzPct val="100000"/>
              <a:defRPr sz="16000"/>
            </a:lvl5pPr>
            <a:lvl6pPr lvl="5" algn="ctr">
              <a:spcBef>
                <a:spcPts val="0"/>
              </a:spcBef>
              <a:buSzPct val="100000"/>
              <a:defRPr sz="16000"/>
            </a:lvl6pPr>
            <a:lvl7pPr lvl="6" algn="ctr">
              <a:spcBef>
                <a:spcPts val="0"/>
              </a:spcBef>
              <a:buSzPct val="100000"/>
              <a:defRPr sz="16000"/>
            </a:lvl7pPr>
            <a:lvl8pPr lvl="7" algn="ctr">
              <a:spcBef>
                <a:spcPts val="0"/>
              </a:spcBef>
              <a:buSzPct val="100000"/>
              <a:defRPr sz="16000"/>
            </a:lvl8pPr>
            <a:lvl9pPr lvl="8" algn="ctr">
              <a:spcBef>
                <a:spcPts val="0"/>
              </a:spcBef>
              <a:buSzPct val="100000"/>
              <a:defRPr sz="160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415600" y="4202966"/>
            <a:ext cx="11360700" cy="1734300"/>
          </a:xfrm>
          <a:prstGeom prst="rect">
            <a:avLst/>
          </a:prstGeom>
        </p:spPr>
        <p:txBody>
          <a:bodyPr lIns="121900" tIns="121900" rIns="121900" bIns="121900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lIns="121900" tIns="121900" rIns="121900" bIns="1219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lIns="121900" tIns="121900" rIns="121900" bIns="1219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ftr" idx="11"/>
          </p:nvPr>
        </p:nvSpPr>
        <p:spPr>
          <a:xfrm>
            <a:off x="275336" y="6343903"/>
            <a:ext cx="6327600" cy="365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100" b="0" i="0" u="none" strike="noStrike" cap="none">
                <a:solidFill>
                  <a:schemeClr val="dk2"/>
                </a:solidFill>
                <a:latin typeface="Open Sans" charset="0"/>
                <a:ea typeface="Open Sans" charset="0"/>
                <a:cs typeface="Open Sans" charset="0"/>
                <a:sym typeface="Rockwell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r>
              <a:rPr lang="en-US" dirty="0"/>
              <a:t>Pearson  (c) 2018      Gold Experience 2nd Edition C1 / B2+ / B2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700" cy="1122300"/>
          </a:xfrm>
          <a:prstGeom prst="rect">
            <a:avLst/>
          </a:prstGeom>
        </p:spPr>
        <p:txBody>
          <a:bodyPr lIns="121900" tIns="121900" rIns="121900" bIns="121900" anchor="ctr" anchorCtr="0"/>
          <a:lstStyle>
            <a:lvl1pPr lvl="0" algn="ctr">
              <a:spcBef>
                <a:spcPts val="0"/>
              </a:spcBef>
              <a:buSzPct val="100000"/>
              <a:defRPr sz="4800"/>
            </a:lvl1pPr>
            <a:lvl2pPr lvl="1" algn="ctr">
              <a:spcBef>
                <a:spcPts val="0"/>
              </a:spcBef>
              <a:buSzPct val="100000"/>
              <a:defRPr sz="4800"/>
            </a:lvl2pPr>
            <a:lvl3pPr lvl="2" algn="ctr">
              <a:spcBef>
                <a:spcPts val="0"/>
              </a:spcBef>
              <a:buSzPct val="100000"/>
              <a:defRPr sz="4800"/>
            </a:lvl3pPr>
            <a:lvl4pPr lvl="3" algn="ctr">
              <a:spcBef>
                <a:spcPts val="0"/>
              </a:spcBef>
              <a:buSzPct val="100000"/>
              <a:defRPr sz="4800"/>
            </a:lvl4pPr>
            <a:lvl5pPr lvl="4" algn="ctr">
              <a:spcBef>
                <a:spcPts val="0"/>
              </a:spcBef>
              <a:buSzPct val="100000"/>
              <a:defRPr sz="4800"/>
            </a:lvl5pPr>
            <a:lvl6pPr lvl="5" algn="ctr">
              <a:spcBef>
                <a:spcPts val="0"/>
              </a:spcBef>
              <a:buSzPct val="100000"/>
              <a:defRPr sz="4800"/>
            </a:lvl6pPr>
            <a:lvl7pPr lvl="6" algn="ctr">
              <a:spcBef>
                <a:spcPts val="0"/>
              </a:spcBef>
              <a:buSzPct val="100000"/>
              <a:defRPr sz="4800"/>
            </a:lvl7pPr>
            <a:lvl8pPr lvl="7" algn="ctr">
              <a:spcBef>
                <a:spcPts val="0"/>
              </a:spcBef>
              <a:buSzPct val="100000"/>
              <a:defRPr sz="4800"/>
            </a:lvl8pPr>
            <a:lvl9pPr lvl="8" algn="ctr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lIns="121900" tIns="121900" rIns="121900" bIns="1219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415600" y="593366"/>
            <a:ext cx="11360700" cy="763500"/>
          </a:xfrm>
          <a:prstGeom prst="rect">
            <a:avLst/>
          </a:prstGeom>
        </p:spPr>
        <p:txBody>
          <a:bodyPr lIns="121900" tIns="121900" rIns="121900" bIns="121900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700" cy="4555200"/>
          </a:xfrm>
          <a:prstGeom prst="rect">
            <a:avLst/>
          </a:prstGeom>
        </p:spPr>
        <p:txBody>
          <a:bodyPr lIns="121900" tIns="121900" rIns="121900" bIns="121900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lIns="121900" tIns="121900" rIns="121900" bIns="1219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415600" y="593366"/>
            <a:ext cx="11360700" cy="763500"/>
          </a:xfrm>
          <a:prstGeom prst="rect">
            <a:avLst/>
          </a:prstGeom>
        </p:spPr>
        <p:txBody>
          <a:bodyPr lIns="121900" tIns="121900" rIns="121900" bIns="121900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333100" cy="4555200"/>
          </a:xfrm>
          <a:prstGeom prst="rect">
            <a:avLst/>
          </a:prstGeom>
        </p:spPr>
        <p:txBody>
          <a:bodyPr lIns="121900" tIns="121900" rIns="121900" bIns="121900" anchor="t" anchorCtr="0"/>
          <a:lstStyle>
            <a:lvl1pPr lvl="0">
              <a:spcBef>
                <a:spcPts val="0"/>
              </a:spcBef>
              <a:buSzPct val="100000"/>
              <a:defRPr sz="1900"/>
            </a:lvl1pPr>
            <a:lvl2pPr lvl="1">
              <a:spcBef>
                <a:spcPts val="0"/>
              </a:spcBef>
              <a:buSzPct val="100000"/>
              <a:defRPr sz="1600"/>
            </a:lvl2pPr>
            <a:lvl3pPr lvl="2">
              <a:spcBef>
                <a:spcPts val="0"/>
              </a:spcBef>
              <a:buSzPct val="100000"/>
              <a:defRPr sz="1600"/>
            </a:lvl3pPr>
            <a:lvl4pPr lvl="3">
              <a:spcBef>
                <a:spcPts val="0"/>
              </a:spcBef>
              <a:buSzPct val="100000"/>
              <a:defRPr sz="1600"/>
            </a:lvl4pPr>
            <a:lvl5pPr lvl="4">
              <a:spcBef>
                <a:spcPts val="0"/>
              </a:spcBef>
              <a:buSzPct val="100000"/>
              <a:defRPr sz="1600"/>
            </a:lvl5pPr>
            <a:lvl6pPr lvl="5">
              <a:spcBef>
                <a:spcPts val="0"/>
              </a:spcBef>
              <a:buSzPct val="100000"/>
              <a:defRPr sz="1600"/>
            </a:lvl6pPr>
            <a:lvl7pPr lvl="6">
              <a:spcBef>
                <a:spcPts val="0"/>
              </a:spcBef>
              <a:buSzPct val="100000"/>
              <a:defRPr sz="1600"/>
            </a:lvl7pPr>
            <a:lvl8pPr lvl="7">
              <a:spcBef>
                <a:spcPts val="0"/>
              </a:spcBef>
              <a:buSzPct val="100000"/>
              <a:defRPr sz="1600"/>
            </a:lvl8pPr>
            <a:lvl9pPr lvl="8">
              <a:spcBef>
                <a:spcPts val="0"/>
              </a:spcBef>
              <a:buSzPct val="100000"/>
              <a:defRPr sz="16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6443200" y="1536633"/>
            <a:ext cx="5333100" cy="4555200"/>
          </a:xfrm>
          <a:prstGeom prst="rect">
            <a:avLst/>
          </a:prstGeom>
        </p:spPr>
        <p:txBody>
          <a:bodyPr lIns="121900" tIns="121900" rIns="121900" bIns="121900" anchor="t" anchorCtr="0"/>
          <a:lstStyle>
            <a:lvl1pPr lvl="0">
              <a:spcBef>
                <a:spcPts val="0"/>
              </a:spcBef>
              <a:buSzPct val="100000"/>
              <a:defRPr sz="1900"/>
            </a:lvl1pPr>
            <a:lvl2pPr lvl="1">
              <a:spcBef>
                <a:spcPts val="0"/>
              </a:spcBef>
              <a:buSzPct val="100000"/>
              <a:defRPr sz="1600"/>
            </a:lvl2pPr>
            <a:lvl3pPr lvl="2">
              <a:spcBef>
                <a:spcPts val="0"/>
              </a:spcBef>
              <a:buSzPct val="100000"/>
              <a:defRPr sz="1600"/>
            </a:lvl3pPr>
            <a:lvl4pPr lvl="3">
              <a:spcBef>
                <a:spcPts val="0"/>
              </a:spcBef>
              <a:buSzPct val="100000"/>
              <a:defRPr sz="1600"/>
            </a:lvl4pPr>
            <a:lvl5pPr lvl="4">
              <a:spcBef>
                <a:spcPts val="0"/>
              </a:spcBef>
              <a:buSzPct val="100000"/>
              <a:defRPr sz="1600"/>
            </a:lvl5pPr>
            <a:lvl6pPr lvl="5">
              <a:spcBef>
                <a:spcPts val="0"/>
              </a:spcBef>
              <a:buSzPct val="100000"/>
              <a:defRPr sz="1600"/>
            </a:lvl6pPr>
            <a:lvl7pPr lvl="6">
              <a:spcBef>
                <a:spcPts val="0"/>
              </a:spcBef>
              <a:buSzPct val="100000"/>
              <a:defRPr sz="1600"/>
            </a:lvl7pPr>
            <a:lvl8pPr lvl="7">
              <a:spcBef>
                <a:spcPts val="0"/>
              </a:spcBef>
              <a:buSzPct val="100000"/>
              <a:defRPr sz="1600"/>
            </a:lvl8pPr>
            <a:lvl9pPr lvl="8">
              <a:spcBef>
                <a:spcPts val="0"/>
              </a:spcBef>
              <a:buSzPct val="100000"/>
              <a:defRPr sz="16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lIns="121900" tIns="121900" rIns="121900" bIns="1219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415600" y="593366"/>
            <a:ext cx="11360700" cy="763500"/>
          </a:xfrm>
          <a:prstGeom prst="rect">
            <a:avLst/>
          </a:prstGeom>
        </p:spPr>
        <p:txBody>
          <a:bodyPr lIns="121900" tIns="121900" rIns="121900" bIns="121900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lIns="121900" tIns="121900" rIns="121900" bIns="1219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15600" y="740800"/>
            <a:ext cx="3744000" cy="1007700"/>
          </a:xfrm>
          <a:prstGeom prst="rect">
            <a:avLst/>
          </a:prstGeom>
        </p:spPr>
        <p:txBody>
          <a:bodyPr lIns="121900" tIns="121900" rIns="121900" bIns="121900" anchor="b" anchorCtr="0"/>
          <a:lstStyle>
            <a:lvl1pPr lvl="0">
              <a:spcBef>
                <a:spcPts val="0"/>
              </a:spcBef>
              <a:buSzPct val="100000"/>
              <a:defRPr sz="3200"/>
            </a:lvl1pPr>
            <a:lvl2pPr lvl="1">
              <a:spcBef>
                <a:spcPts val="0"/>
              </a:spcBef>
              <a:buSzPct val="100000"/>
              <a:defRPr sz="3200"/>
            </a:lvl2pPr>
            <a:lvl3pPr lvl="2">
              <a:spcBef>
                <a:spcPts val="0"/>
              </a:spcBef>
              <a:buSzPct val="100000"/>
              <a:defRPr sz="3200"/>
            </a:lvl3pPr>
            <a:lvl4pPr lvl="3">
              <a:spcBef>
                <a:spcPts val="0"/>
              </a:spcBef>
              <a:buSzPct val="100000"/>
              <a:defRPr sz="3200"/>
            </a:lvl4pPr>
            <a:lvl5pPr lvl="4">
              <a:spcBef>
                <a:spcPts val="0"/>
              </a:spcBef>
              <a:buSzPct val="100000"/>
              <a:defRPr sz="3200"/>
            </a:lvl5pPr>
            <a:lvl6pPr lvl="5">
              <a:spcBef>
                <a:spcPts val="0"/>
              </a:spcBef>
              <a:buSzPct val="100000"/>
              <a:defRPr sz="3200"/>
            </a:lvl6pPr>
            <a:lvl7pPr lvl="6">
              <a:spcBef>
                <a:spcPts val="0"/>
              </a:spcBef>
              <a:buSzPct val="100000"/>
              <a:defRPr sz="3200"/>
            </a:lvl7pPr>
            <a:lvl8pPr lvl="7">
              <a:spcBef>
                <a:spcPts val="0"/>
              </a:spcBef>
              <a:buSzPct val="100000"/>
              <a:defRPr sz="3200"/>
            </a:lvl8pPr>
            <a:lvl9pPr lvl="8">
              <a:spcBef>
                <a:spcPts val="0"/>
              </a:spcBef>
              <a:buSzPct val="100000"/>
              <a:defRPr sz="32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15600" y="1852800"/>
            <a:ext cx="3744000" cy="4239300"/>
          </a:xfrm>
          <a:prstGeom prst="rect">
            <a:avLst/>
          </a:prstGeom>
        </p:spPr>
        <p:txBody>
          <a:bodyPr lIns="121900" tIns="121900" rIns="121900" bIns="121900" anchor="t" anchorCtr="0"/>
          <a:lstStyle>
            <a:lvl1pPr lvl="0">
              <a:spcBef>
                <a:spcPts val="0"/>
              </a:spcBef>
              <a:buSzPct val="100000"/>
              <a:defRPr sz="1600"/>
            </a:lvl1pPr>
            <a:lvl2pPr lvl="1">
              <a:spcBef>
                <a:spcPts val="0"/>
              </a:spcBef>
              <a:buSzPct val="100000"/>
              <a:defRPr sz="1600"/>
            </a:lvl2pPr>
            <a:lvl3pPr lvl="2">
              <a:spcBef>
                <a:spcPts val="0"/>
              </a:spcBef>
              <a:buSzPct val="100000"/>
              <a:defRPr sz="1600"/>
            </a:lvl3pPr>
            <a:lvl4pPr lvl="3">
              <a:spcBef>
                <a:spcPts val="0"/>
              </a:spcBef>
              <a:buSzPct val="100000"/>
              <a:defRPr sz="1600"/>
            </a:lvl4pPr>
            <a:lvl5pPr lvl="4">
              <a:spcBef>
                <a:spcPts val="0"/>
              </a:spcBef>
              <a:buSzPct val="100000"/>
              <a:defRPr sz="1600"/>
            </a:lvl5pPr>
            <a:lvl6pPr lvl="5">
              <a:spcBef>
                <a:spcPts val="0"/>
              </a:spcBef>
              <a:buSzPct val="100000"/>
              <a:defRPr sz="1600"/>
            </a:lvl6pPr>
            <a:lvl7pPr lvl="6">
              <a:spcBef>
                <a:spcPts val="0"/>
              </a:spcBef>
              <a:buSzPct val="100000"/>
              <a:defRPr sz="1600"/>
            </a:lvl7pPr>
            <a:lvl8pPr lvl="7">
              <a:spcBef>
                <a:spcPts val="0"/>
              </a:spcBef>
              <a:buSzPct val="100000"/>
              <a:defRPr sz="1600"/>
            </a:lvl8pPr>
            <a:lvl9pPr lvl="8">
              <a:spcBef>
                <a:spcPts val="0"/>
              </a:spcBef>
              <a:buSzPct val="100000"/>
              <a:defRPr sz="16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lIns="121900" tIns="121900" rIns="121900" bIns="1219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653666" y="600200"/>
            <a:ext cx="8490300" cy="5454300"/>
          </a:xfrm>
          <a:prstGeom prst="rect">
            <a:avLst/>
          </a:prstGeom>
        </p:spPr>
        <p:txBody>
          <a:bodyPr lIns="121900" tIns="121900" rIns="121900" bIns="121900" anchor="ctr" anchorCtr="0"/>
          <a:lstStyle>
            <a:lvl1pPr lvl="0">
              <a:spcBef>
                <a:spcPts val="0"/>
              </a:spcBef>
              <a:buSzPct val="100000"/>
              <a:defRPr sz="6400"/>
            </a:lvl1pPr>
            <a:lvl2pPr lvl="1">
              <a:spcBef>
                <a:spcPts val="0"/>
              </a:spcBef>
              <a:buSzPct val="100000"/>
              <a:defRPr sz="6400"/>
            </a:lvl2pPr>
            <a:lvl3pPr lvl="2">
              <a:spcBef>
                <a:spcPts val="0"/>
              </a:spcBef>
              <a:buSzPct val="100000"/>
              <a:defRPr sz="6400"/>
            </a:lvl3pPr>
            <a:lvl4pPr lvl="3">
              <a:spcBef>
                <a:spcPts val="0"/>
              </a:spcBef>
              <a:buSzPct val="100000"/>
              <a:defRPr sz="6400"/>
            </a:lvl4pPr>
            <a:lvl5pPr lvl="4">
              <a:spcBef>
                <a:spcPts val="0"/>
              </a:spcBef>
              <a:buSzPct val="100000"/>
              <a:defRPr sz="6400"/>
            </a:lvl5pPr>
            <a:lvl6pPr lvl="5">
              <a:spcBef>
                <a:spcPts val="0"/>
              </a:spcBef>
              <a:buSzPct val="100000"/>
              <a:defRPr sz="6400"/>
            </a:lvl6pPr>
            <a:lvl7pPr lvl="6">
              <a:spcBef>
                <a:spcPts val="0"/>
              </a:spcBef>
              <a:buSzPct val="100000"/>
              <a:defRPr sz="6400"/>
            </a:lvl7pPr>
            <a:lvl8pPr lvl="7">
              <a:spcBef>
                <a:spcPts val="0"/>
              </a:spcBef>
              <a:buSzPct val="100000"/>
              <a:defRPr sz="6400"/>
            </a:lvl8pPr>
            <a:lvl9pPr lvl="8">
              <a:spcBef>
                <a:spcPts val="0"/>
              </a:spcBef>
              <a:buSzPct val="100000"/>
              <a:defRPr sz="64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lIns="121900" tIns="121900" rIns="121900" bIns="1219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6096000" y="-166"/>
            <a:ext cx="6096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lIns="121900" tIns="121900" rIns="121900" bIns="1219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354000" y="1644233"/>
            <a:ext cx="5393700" cy="1976400"/>
          </a:xfrm>
          <a:prstGeom prst="rect">
            <a:avLst/>
          </a:prstGeom>
        </p:spPr>
        <p:txBody>
          <a:bodyPr lIns="121900" tIns="121900" rIns="121900" bIns="121900" anchor="b" anchorCtr="0"/>
          <a:lstStyle>
            <a:lvl1pPr lvl="0" algn="ctr">
              <a:spcBef>
                <a:spcPts val="0"/>
              </a:spcBef>
              <a:buSzPct val="100000"/>
              <a:defRPr sz="5600"/>
            </a:lvl1pPr>
            <a:lvl2pPr lvl="1" algn="ctr">
              <a:spcBef>
                <a:spcPts val="0"/>
              </a:spcBef>
              <a:buSzPct val="100000"/>
              <a:defRPr sz="5600"/>
            </a:lvl2pPr>
            <a:lvl3pPr lvl="2" algn="ctr">
              <a:spcBef>
                <a:spcPts val="0"/>
              </a:spcBef>
              <a:buSzPct val="100000"/>
              <a:defRPr sz="5600"/>
            </a:lvl3pPr>
            <a:lvl4pPr lvl="3" algn="ctr">
              <a:spcBef>
                <a:spcPts val="0"/>
              </a:spcBef>
              <a:buSzPct val="100000"/>
              <a:defRPr sz="5600"/>
            </a:lvl4pPr>
            <a:lvl5pPr lvl="4" algn="ctr">
              <a:spcBef>
                <a:spcPts val="0"/>
              </a:spcBef>
              <a:buSzPct val="100000"/>
              <a:defRPr sz="5600"/>
            </a:lvl5pPr>
            <a:lvl6pPr lvl="5" algn="ctr">
              <a:spcBef>
                <a:spcPts val="0"/>
              </a:spcBef>
              <a:buSzPct val="100000"/>
              <a:defRPr sz="5600"/>
            </a:lvl6pPr>
            <a:lvl7pPr lvl="6" algn="ctr">
              <a:spcBef>
                <a:spcPts val="0"/>
              </a:spcBef>
              <a:buSzPct val="100000"/>
              <a:defRPr sz="5600"/>
            </a:lvl7pPr>
            <a:lvl8pPr lvl="7" algn="ctr">
              <a:spcBef>
                <a:spcPts val="0"/>
              </a:spcBef>
              <a:buSzPct val="100000"/>
              <a:defRPr sz="5600"/>
            </a:lvl8pPr>
            <a:lvl9pPr lvl="8" algn="ctr">
              <a:spcBef>
                <a:spcPts val="0"/>
              </a:spcBef>
              <a:buSzPct val="100000"/>
              <a:defRPr sz="56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ubTitle" idx="1"/>
          </p:nvPr>
        </p:nvSpPr>
        <p:spPr>
          <a:xfrm>
            <a:off x="354000" y="3737433"/>
            <a:ext cx="5393700" cy="1646700"/>
          </a:xfrm>
          <a:prstGeom prst="rect">
            <a:avLst/>
          </a:prstGeom>
        </p:spPr>
        <p:txBody>
          <a:bodyPr lIns="121900" tIns="121900" rIns="121900" bIns="121900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6586000" y="965433"/>
            <a:ext cx="5115900" cy="4926900"/>
          </a:xfrm>
          <a:prstGeom prst="rect">
            <a:avLst/>
          </a:prstGeom>
        </p:spPr>
        <p:txBody>
          <a:bodyPr lIns="121900" tIns="121900" rIns="121900" bIns="121900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lIns="121900" tIns="121900" rIns="121900" bIns="1219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415600" y="5640766"/>
            <a:ext cx="7998300" cy="806700"/>
          </a:xfrm>
          <a:prstGeom prst="rect">
            <a:avLst/>
          </a:prstGeom>
        </p:spPr>
        <p:txBody>
          <a:bodyPr lIns="121900" tIns="121900" rIns="121900" bIns="121900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lIns="121900" tIns="121900" rIns="121900" bIns="1219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415600" y="593366"/>
            <a:ext cx="11360700" cy="763500"/>
          </a:xfrm>
          <a:prstGeom prst="rect">
            <a:avLst/>
          </a:prstGeom>
          <a:noFill/>
          <a:ln>
            <a:noFill/>
          </a:ln>
        </p:spPr>
        <p:txBody>
          <a:bodyPr lIns="121900" tIns="121900" rIns="121900" bIns="121900" anchor="t" anchorCtr="0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37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37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37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37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37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37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37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37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37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700" cy="4555200"/>
          </a:xfrm>
          <a:prstGeom prst="rect">
            <a:avLst/>
          </a:prstGeom>
          <a:noFill/>
          <a:ln>
            <a:noFill/>
          </a:ln>
        </p:spPr>
        <p:txBody>
          <a:bodyPr lIns="121900" tIns="121900" rIns="121900" bIns="121900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●"/>
              <a:defRPr sz="24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○"/>
              <a:defRPr sz="1900"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■"/>
              <a:defRPr sz="1900"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●"/>
              <a:defRPr sz="1900"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○"/>
              <a:defRPr sz="1900"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■"/>
              <a:defRPr sz="1900"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●"/>
              <a:defRPr sz="1900"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○"/>
              <a:defRPr sz="1900"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■"/>
              <a:defRPr sz="19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lIns="121900" tIns="121900" rIns="121900" bIns="121900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-US" sz="1300">
                <a:solidFill>
                  <a:schemeClr val="dk2"/>
                </a:solidFill>
              </a:rPr>
              <a:t>‹#›</a:t>
            </a:fld>
            <a:endParaRPr lang="en-US" sz="1300">
              <a:solidFill>
                <a:schemeClr val="dk2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5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rgbClr val="E73334"/>
              </a:gs>
              <a:gs pos="76000">
                <a:srgbClr val="F39438"/>
              </a:gs>
            </a:gsLst>
            <a:lin ang="2700000" scaled="1"/>
            <a:tileRect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Shape 58"/>
          <p:cNvSpPr txBox="1">
            <a:spLocks noGrp="1"/>
          </p:cNvSpPr>
          <p:nvPr>
            <p:ph type="subTitle" idx="1"/>
          </p:nvPr>
        </p:nvSpPr>
        <p:spPr>
          <a:xfrm>
            <a:off x="4260713" y="4716762"/>
            <a:ext cx="5826870" cy="9133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E3611"/>
              </a:buClr>
              <a:buSzPts val="900"/>
              <a:buFont typeface="Open Sans"/>
              <a:buNone/>
            </a:pPr>
            <a:r>
              <a:rPr lang="en-US" sz="3200" b="1" i="0" u="none" strike="noStrike" cap="none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Unit 1 – </a:t>
            </a:r>
            <a:r>
              <a:rPr lang="it-IT" sz="3200" dirty="0" err="1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present</a:t>
            </a:r>
            <a:r>
              <a:rPr lang="en-US" sz="3200" b="0" i="0" u="none" strike="noStrike" cap="none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3200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t</a:t>
            </a:r>
            <a:r>
              <a:rPr lang="en-US" sz="3200" b="0" i="0" u="none" strike="noStrike" cap="none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enses</a:t>
            </a:r>
            <a:endParaRPr sz="3200" b="1" i="0" u="none" strike="noStrike" cap="none" dirty="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8" name="Shape 57"/>
          <p:cNvPicPr preferRelativeResize="0"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9528" y="1302746"/>
            <a:ext cx="6123800" cy="2852928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9900" y="4363678"/>
            <a:ext cx="1172993" cy="118723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9900" y="4365225"/>
            <a:ext cx="1172993" cy="118723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9900" y="4389939"/>
            <a:ext cx="1172992" cy="11872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45646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Shape 293"/>
          <p:cNvSpPr txBox="1"/>
          <p:nvPr/>
        </p:nvSpPr>
        <p:spPr>
          <a:xfrm>
            <a:off x="819783" y="4201121"/>
            <a:ext cx="10058400" cy="480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Font typeface="Noto Sans Symbols"/>
              <a:buNone/>
            </a:pPr>
            <a:endParaRPr sz="1600" i="1" dirty="0">
              <a:solidFill>
                <a:srgbClr val="99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94" name="Shape 294"/>
          <p:cNvSpPr txBox="1"/>
          <p:nvPr/>
        </p:nvSpPr>
        <p:spPr>
          <a:xfrm>
            <a:off x="514983" y="4795880"/>
            <a:ext cx="10058400" cy="480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E3611"/>
              </a:buClr>
              <a:buSzPct val="25000"/>
              <a:buFont typeface="Noto Sans Symbols"/>
              <a:buNone/>
            </a:pPr>
            <a:endParaRPr sz="1600" i="1" dirty="0">
              <a:solidFill>
                <a:srgbClr val="1C4587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14982" y="1277352"/>
            <a:ext cx="11429969" cy="55092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1600" dirty="0"/>
          </a:p>
          <a:p>
            <a:pPr marL="342900" indent="-342900">
              <a:buAutoNum type="arabicPeriod"/>
            </a:pPr>
            <a:r>
              <a:rPr lang="en-GB" sz="1600" dirty="0"/>
              <a:t>I usually……………………..(get) take away </a:t>
            </a:r>
            <a:r>
              <a:rPr lang="en-US" sz="1600" dirty="0"/>
              <a:t>for</a:t>
            </a:r>
            <a:r>
              <a:rPr lang="en-GB" sz="1600" dirty="0"/>
              <a:t> dinner in the evenings, but at the moment, </a:t>
            </a:r>
            <a:br>
              <a:rPr lang="en-GB" sz="1600" dirty="0"/>
            </a:br>
            <a:br>
              <a:rPr lang="en-GB" sz="1600" dirty="0"/>
            </a:br>
            <a:r>
              <a:rPr lang="en-GB" sz="1600" dirty="0"/>
              <a:t>I…………………………….(cook) more.</a:t>
            </a:r>
          </a:p>
          <a:p>
            <a:pPr marL="342900" indent="-342900">
              <a:buAutoNum type="arabicPeriod"/>
            </a:pPr>
            <a:endParaRPr lang="en-GB" sz="1600" dirty="0"/>
          </a:p>
          <a:p>
            <a:pPr marL="342900" indent="-342900">
              <a:buAutoNum type="arabicPeriod"/>
            </a:pPr>
            <a:r>
              <a:rPr lang="en-GB" sz="1600" dirty="0"/>
              <a:t>Sophia and Frederick……………………………………..(not travel) anymore. I saw them yesterday at the gym.</a:t>
            </a:r>
          </a:p>
          <a:p>
            <a:pPr marL="342900" indent="-342900">
              <a:buAutoNum type="arabicPeriod"/>
            </a:pPr>
            <a:endParaRPr lang="en-GB" sz="1600" dirty="0"/>
          </a:p>
          <a:p>
            <a:pPr marL="342900" indent="-342900">
              <a:buAutoNum type="arabicPeriod"/>
            </a:pPr>
            <a:r>
              <a:rPr lang="en-GB" sz="1600" dirty="0"/>
              <a:t>Liz………………………………..(not have) a lot of work at the moment, so she………………………….(look) </a:t>
            </a:r>
            <a:r>
              <a:rPr lang="en-US" sz="1600" dirty="0"/>
              <a:t>for</a:t>
            </a:r>
            <a:r>
              <a:rPr lang="en-GB" sz="1600" dirty="0"/>
              <a:t> other ways to spend her time.</a:t>
            </a:r>
          </a:p>
          <a:p>
            <a:pPr marL="342900" indent="-342900">
              <a:buAutoNum type="arabicPeriod"/>
            </a:pPr>
            <a:endParaRPr lang="en-GB" sz="1600" dirty="0"/>
          </a:p>
          <a:p>
            <a:pPr marL="342900" indent="-342900">
              <a:buAutoNum type="arabicPeriod"/>
            </a:pPr>
            <a:r>
              <a:rPr lang="en-GB" sz="1600" dirty="0"/>
              <a:t>What……………………………………….(your sister/do) </a:t>
            </a:r>
            <a:r>
              <a:rPr lang="en-US" sz="1600" dirty="0"/>
              <a:t>for</a:t>
            </a:r>
            <a:r>
              <a:rPr lang="en-GB" sz="1600" dirty="0"/>
              <a:t> work? ……….................................(she/work) in fashion?</a:t>
            </a:r>
          </a:p>
          <a:p>
            <a:pPr marL="342900" indent="-342900">
              <a:buAutoNum type="arabicPeriod"/>
            </a:pPr>
            <a:endParaRPr lang="en-GB" sz="1600" dirty="0"/>
          </a:p>
          <a:p>
            <a:pPr marL="342900" indent="-342900">
              <a:buAutoNum type="arabicPeriod"/>
            </a:pPr>
            <a:r>
              <a:rPr lang="en-GB" sz="1600" dirty="0"/>
              <a:t>A: …………...........................(you/per</a:t>
            </a:r>
            <a:r>
              <a:rPr lang="en-US" sz="1600" dirty="0"/>
              <a:t>for</a:t>
            </a:r>
            <a:r>
              <a:rPr lang="en-GB" sz="1600" dirty="0"/>
              <a:t>m) at the moment? B: No. I……………………………(take) a break </a:t>
            </a:r>
            <a:r>
              <a:rPr lang="en-US" sz="1600" dirty="0"/>
              <a:t>for</a:t>
            </a:r>
            <a:r>
              <a:rPr lang="en-GB" sz="1600" dirty="0"/>
              <a:t> </a:t>
            </a:r>
            <a:br>
              <a:rPr lang="en-GB" sz="1600" dirty="0"/>
            </a:br>
            <a:r>
              <a:rPr lang="en-GB" sz="1600" dirty="0"/>
              <a:t>a couple of months.</a:t>
            </a:r>
          </a:p>
          <a:p>
            <a:pPr marL="342900" indent="-342900">
              <a:buAutoNum type="arabicPeriod"/>
            </a:pPr>
            <a:endParaRPr lang="en-GB" sz="1600" dirty="0"/>
          </a:p>
          <a:p>
            <a:pPr marL="342900" indent="-342900">
              <a:buAutoNum type="arabicPeriod"/>
            </a:pPr>
            <a:r>
              <a:rPr lang="en-GB" sz="1600" dirty="0"/>
              <a:t>My baby sister……………………….(cry) all the time. In fact, she……………………………(cry) now!</a:t>
            </a:r>
          </a:p>
          <a:p>
            <a:pPr marL="342900" indent="-342900">
              <a:buAutoNum type="arabicPeriod"/>
            </a:pPr>
            <a:endParaRPr lang="en-GB" sz="1600" dirty="0"/>
          </a:p>
          <a:p>
            <a:pPr marL="342900" indent="-342900">
              <a:buAutoNum type="arabicPeriod"/>
            </a:pPr>
            <a:r>
              <a:rPr lang="en-GB" sz="1600" dirty="0"/>
              <a:t>A: ……………………………………….(your parents/live) on the same street as you? B: No, they……………………….. .</a:t>
            </a:r>
          </a:p>
          <a:p>
            <a:pPr marL="342900" indent="-342900">
              <a:buAutoNum type="arabicPeriod"/>
            </a:pPr>
            <a:endParaRPr lang="en-GB" sz="1600" dirty="0"/>
          </a:p>
          <a:p>
            <a:pPr marL="342900" indent="-342900">
              <a:buAutoNum type="arabicPeriod"/>
            </a:pPr>
            <a:r>
              <a:rPr lang="en-GB" sz="1600" dirty="0"/>
              <a:t>Ted………………………………..(not like) meat. He usually………………….(order) vegetarian options when we go out.</a:t>
            </a:r>
          </a:p>
          <a:p>
            <a:pPr marL="342900" indent="-342900">
              <a:buAutoNum type="arabicPeriod"/>
            </a:pPr>
            <a:endParaRPr lang="en-GB" sz="1600" dirty="0"/>
          </a:p>
          <a:p>
            <a:pPr marL="342900" indent="-342900">
              <a:buAutoNum type="arabicPeriod"/>
            </a:pPr>
            <a:endParaRPr lang="en-GB" sz="1600" dirty="0"/>
          </a:p>
        </p:txBody>
      </p:sp>
      <p:sp>
        <p:nvSpPr>
          <p:cNvPr id="29" name="Shape 81"/>
          <p:cNvSpPr txBox="1">
            <a:spLocks/>
          </p:cNvSpPr>
          <p:nvPr/>
        </p:nvSpPr>
        <p:spPr>
          <a:xfrm>
            <a:off x="450601" y="229388"/>
            <a:ext cx="6749127" cy="79816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3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37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37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37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37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37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37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37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3700">
                <a:solidFill>
                  <a:schemeClr val="dk1"/>
                </a:solidFill>
              </a:defRPr>
            </a:lvl9pPr>
          </a:lstStyle>
          <a:p>
            <a:pPr>
              <a:lnSpc>
                <a:spcPct val="90000"/>
              </a:lnSpc>
              <a:buSzPct val="25000"/>
              <a:buFont typeface="Rokkitt"/>
              <a:buNone/>
            </a:pPr>
            <a:r>
              <a:rPr lang="en-US" sz="4400" b="1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Practice activities</a:t>
            </a:r>
            <a:endParaRPr lang="en-US" sz="4400" dirty="0">
              <a:solidFill>
                <a:srgbClr val="1C4587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0" name="Shape 82"/>
          <p:cNvSpPr txBox="1">
            <a:spLocks/>
          </p:cNvSpPr>
          <p:nvPr/>
        </p:nvSpPr>
        <p:spPr>
          <a:xfrm>
            <a:off x="464551" y="905812"/>
            <a:ext cx="11480401" cy="41418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●"/>
              <a:defRPr sz="2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●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●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>
              <a:lnSpc>
                <a:spcPct val="90000"/>
              </a:lnSpc>
              <a:spcAft>
                <a:spcPts val="0"/>
              </a:spcAft>
              <a:buClr>
                <a:srgbClr val="9E3611"/>
              </a:buClr>
              <a:buSzPct val="25000"/>
              <a:buNone/>
            </a:pPr>
            <a:r>
              <a:rPr lang="en-US" sz="2000" b="1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Use the correct form of the verbs in brackets to complete the gaps. Justify your choices.</a:t>
            </a:r>
          </a:p>
          <a:p>
            <a:pPr lvl="0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25000"/>
              <a:buNone/>
            </a:pPr>
            <a:endParaRPr lang="en-US" sz="2000" b="1" i="1" dirty="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E4FCD647-E697-4043-ACEA-EAABB9223AC2}"/>
              </a:ext>
            </a:extLst>
          </p:cNvPr>
          <p:cNvSpPr/>
          <p:nvPr/>
        </p:nvSpPr>
        <p:spPr>
          <a:xfrm>
            <a:off x="2177315" y="1406941"/>
            <a:ext cx="49244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b="1" dirty="0">
                <a:solidFill>
                  <a:srgbClr val="00B0F0"/>
                </a:solidFill>
              </a:rPr>
              <a:t>get</a:t>
            </a:r>
            <a:endParaRPr lang="en-US" sz="1600" b="1" dirty="0">
              <a:solidFill>
                <a:srgbClr val="00B0F0"/>
              </a:solidFill>
            </a:endParaRPr>
          </a:p>
        </p:txBody>
      </p:sp>
      <p:sp>
        <p:nvSpPr>
          <p:cNvPr id="31" name="Rectángulo 30">
            <a:extLst>
              <a:ext uri="{FF2B5EF4-FFF2-40B4-BE49-F238E27FC236}">
                <a16:creationId xmlns:a16="http://schemas.microsoft.com/office/drawing/2014/main" id="{249859CB-8A25-43DF-8EAC-24A121DAD6D9}"/>
              </a:ext>
            </a:extLst>
          </p:cNvPr>
          <p:cNvSpPr/>
          <p:nvPr/>
        </p:nvSpPr>
        <p:spPr>
          <a:xfrm>
            <a:off x="1211138" y="1960287"/>
            <a:ext cx="162256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b="1" dirty="0">
                <a:solidFill>
                  <a:srgbClr val="00B0F0"/>
                </a:solidFill>
              </a:rPr>
              <a:t>am/</a:t>
            </a:r>
            <a:r>
              <a:rPr lang="en-US" sz="1600" b="1" dirty="0">
                <a:solidFill>
                  <a:srgbClr val="00B0F0"/>
                </a:solidFill>
              </a:rPr>
              <a:t>’m cooking</a:t>
            </a:r>
          </a:p>
        </p:txBody>
      </p:sp>
      <p:sp>
        <p:nvSpPr>
          <p:cNvPr id="32" name="Rectángulo 31">
            <a:extLst>
              <a:ext uri="{FF2B5EF4-FFF2-40B4-BE49-F238E27FC236}">
                <a16:creationId xmlns:a16="http://schemas.microsoft.com/office/drawing/2014/main" id="{0C2D316E-D0B0-4D8A-B722-69B5FFCBED84}"/>
              </a:ext>
            </a:extLst>
          </p:cNvPr>
          <p:cNvSpPr/>
          <p:nvPr/>
        </p:nvSpPr>
        <p:spPr>
          <a:xfrm>
            <a:off x="3117506" y="2438200"/>
            <a:ext cx="253770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b="1" dirty="0">
                <a:solidFill>
                  <a:srgbClr val="00B0F0"/>
                </a:solidFill>
              </a:rPr>
              <a:t>are not/aren’t travelling</a:t>
            </a:r>
            <a:endParaRPr lang="en-US" sz="1600" b="1" dirty="0">
              <a:solidFill>
                <a:srgbClr val="00B0F0"/>
              </a:solidFill>
            </a:endParaRPr>
          </a:p>
        </p:txBody>
      </p:sp>
      <p:sp>
        <p:nvSpPr>
          <p:cNvPr id="33" name="Rectángulo 32">
            <a:extLst>
              <a:ext uri="{FF2B5EF4-FFF2-40B4-BE49-F238E27FC236}">
                <a16:creationId xmlns:a16="http://schemas.microsoft.com/office/drawing/2014/main" id="{38D76DD4-F725-4452-B844-3B97E2B1323D}"/>
              </a:ext>
            </a:extLst>
          </p:cNvPr>
          <p:cNvSpPr/>
          <p:nvPr/>
        </p:nvSpPr>
        <p:spPr>
          <a:xfrm>
            <a:off x="1527857" y="2869452"/>
            <a:ext cx="143821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b="1" dirty="0">
                <a:solidFill>
                  <a:srgbClr val="00B0F0"/>
                </a:solidFill>
              </a:rPr>
              <a:t>doesn’t have</a:t>
            </a:r>
            <a:endParaRPr lang="en-US" sz="1600" b="1" dirty="0">
              <a:solidFill>
                <a:srgbClr val="00B0F0"/>
              </a:solidFill>
            </a:endParaRPr>
          </a:p>
        </p:txBody>
      </p:sp>
      <p:sp>
        <p:nvSpPr>
          <p:cNvPr id="34" name="Rectángulo 33">
            <a:extLst>
              <a:ext uri="{FF2B5EF4-FFF2-40B4-BE49-F238E27FC236}">
                <a16:creationId xmlns:a16="http://schemas.microsoft.com/office/drawing/2014/main" id="{BE840D71-9D40-49EE-926D-1AF37B18FD7C}"/>
              </a:ext>
            </a:extLst>
          </p:cNvPr>
          <p:cNvSpPr/>
          <p:nvPr/>
        </p:nvSpPr>
        <p:spPr>
          <a:xfrm>
            <a:off x="8013063" y="2863441"/>
            <a:ext cx="137249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b="1" dirty="0">
                <a:solidFill>
                  <a:srgbClr val="00B0F0"/>
                </a:solidFill>
              </a:rPr>
              <a:t>is/’s looking</a:t>
            </a:r>
            <a:endParaRPr lang="en-US" sz="1600" b="1" dirty="0">
              <a:solidFill>
                <a:srgbClr val="00B0F0"/>
              </a:solidFill>
            </a:endParaRPr>
          </a:p>
        </p:txBody>
      </p:sp>
      <p:sp>
        <p:nvSpPr>
          <p:cNvPr id="35" name="Rectángulo 34">
            <a:extLst>
              <a:ext uri="{FF2B5EF4-FFF2-40B4-BE49-F238E27FC236}">
                <a16:creationId xmlns:a16="http://schemas.microsoft.com/office/drawing/2014/main" id="{1D88A369-F8E3-4CD1-85DC-4F29E5C707CD}"/>
              </a:ext>
            </a:extLst>
          </p:cNvPr>
          <p:cNvSpPr/>
          <p:nvPr/>
        </p:nvSpPr>
        <p:spPr>
          <a:xfrm>
            <a:off x="1527857" y="3650403"/>
            <a:ext cx="207781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b="1" dirty="0">
                <a:solidFill>
                  <a:srgbClr val="00B0F0"/>
                </a:solidFill>
              </a:rPr>
              <a:t>does your sister do</a:t>
            </a:r>
            <a:endParaRPr lang="en-US" sz="1600" b="1" dirty="0">
              <a:solidFill>
                <a:srgbClr val="00B0F0"/>
              </a:solidFill>
            </a:endParaRPr>
          </a:p>
        </p:txBody>
      </p:sp>
      <p:sp>
        <p:nvSpPr>
          <p:cNvPr id="36" name="Rectángulo 35">
            <a:extLst>
              <a:ext uri="{FF2B5EF4-FFF2-40B4-BE49-F238E27FC236}">
                <a16:creationId xmlns:a16="http://schemas.microsoft.com/office/drawing/2014/main" id="{B8B9640F-ADB7-4BEF-91C6-C5C786599205}"/>
              </a:ext>
            </a:extLst>
          </p:cNvPr>
          <p:cNvSpPr/>
          <p:nvPr/>
        </p:nvSpPr>
        <p:spPr>
          <a:xfrm>
            <a:off x="7199728" y="3659287"/>
            <a:ext cx="163217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b="1" dirty="0">
                <a:solidFill>
                  <a:srgbClr val="00B0F0"/>
                </a:solidFill>
              </a:rPr>
              <a:t>Does she work</a:t>
            </a:r>
          </a:p>
        </p:txBody>
      </p:sp>
      <p:sp>
        <p:nvSpPr>
          <p:cNvPr id="37" name="Rectángulo 36">
            <a:extLst>
              <a:ext uri="{FF2B5EF4-FFF2-40B4-BE49-F238E27FC236}">
                <a16:creationId xmlns:a16="http://schemas.microsoft.com/office/drawing/2014/main" id="{698CC7BF-2FB0-4B3F-A7A0-BA3046944799}"/>
              </a:ext>
            </a:extLst>
          </p:cNvPr>
          <p:cNvSpPr/>
          <p:nvPr/>
        </p:nvSpPr>
        <p:spPr>
          <a:xfrm>
            <a:off x="1281635" y="4148172"/>
            <a:ext cx="208903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b="1" dirty="0">
                <a:solidFill>
                  <a:srgbClr val="00B0F0"/>
                </a:solidFill>
              </a:rPr>
              <a:t>Are you per</a:t>
            </a:r>
            <a:r>
              <a:rPr lang="en-US" sz="1600" b="1" dirty="0">
                <a:solidFill>
                  <a:srgbClr val="00B0F0"/>
                </a:solidFill>
              </a:rPr>
              <a:t>for</a:t>
            </a:r>
            <a:r>
              <a:rPr lang="en-GB" sz="1600" b="1" dirty="0" err="1">
                <a:solidFill>
                  <a:srgbClr val="00B0F0"/>
                </a:solidFill>
              </a:rPr>
              <a:t>ming</a:t>
            </a:r>
            <a:endParaRPr lang="en-US" sz="1600" b="1" dirty="0">
              <a:solidFill>
                <a:srgbClr val="00B0F0"/>
              </a:solidFill>
            </a:endParaRPr>
          </a:p>
        </p:txBody>
      </p:sp>
      <p:sp>
        <p:nvSpPr>
          <p:cNvPr id="38" name="Rectángulo 37">
            <a:extLst>
              <a:ext uri="{FF2B5EF4-FFF2-40B4-BE49-F238E27FC236}">
                <a16:creationId xmlns:a16="http://schemas.microsoft.com/office/drawing/2014/main" id="{DA6DA1F9-AD02-4B3C-B946-B66EE3D14F0A}"/>
              </a:ext>
            </a:extLst>
          </p:cNvPr>
          <p:cNvSpPr/>
          <p:nvPr/>
        </p:nvSpPr>
        <p:spPr>
          <a:xfrm>
            <a:off x="7165366" y="4093182"/>
            <a:ext cx="144142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b="1" dirty="0">
                <a:solidFill>
                  <a:srgbClr val="00B0F0"/>
                </a:solidFill>
              </a:rPr>
              <a:t>am/’m taking</a:t>
            </a:r>
            <a:endParaRPr lang="en-US" sz="1600" b="1" dirty="0">
              <a:solidFill>
                <a:srgbClr val="00B0F0"/>
              </a:solidFill>
            </a:endParaRPr>
          </a:p>
        </p:txBody>
      </p:sp>
      <p:sp>
        <p:nvSpPr>
          <p:cNvPr id="39" name="Rectángulo 38">
            <a:extLst>
              <a:ext uri="{FF2B5EF4-FFF2-40B4-BE49-F238E27FC236}">
                <a16:creationId xmlns:a16="http://schemas.microsoft.com/office/drawing/2014/main" id="{96E7E123-EC24-483F-BAE6-4460B01CB6E7}"/>
              </a:ext>
            </a:extLst>
          </p:cNvPr>
          <p:cNvSpPr/>
          <p:nvPr/>
        </p:nvSpPr>
        <p:spPr>
          <a:xfrm>
            <a:off x="2649709" y="4819132"/>
            <a:ext cx="66396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b="1" dirty="0">
                <a:solidFill>
                  <a:srgbClr val="00B0F0"/>
                </a:solidFill>
              </a:rPr>
              <a:t>cries</a:t>
            </a:r>
            <a:endParaRPr lang="en-US" sz="1600" b="1" dirty="0">
              <a:solidFill>
                <a:srgbClr val="00B0F0"/>
              </a:solidFill>
            </a:endParaRPr>
          </a:p>
        </p:txBody>
      </p:sp>
      <p:sp>
        <p:nvSpPr>
          <p:cNvPr id="40" name="Rectángulo 39">
            <a:extLst>
              <a:ext uri="{FF2B5EF4-FFF2-40B4-BE49-F238E27FC236}">
                <a16:creationId xmlns:a16="http://schemas.microsoft.com/office/drawing/2014/main" id="{D4687FD7-A41B-4944-B219-C21D69455594}"/>
              </a:ext>
            </a:extLst>
          </p:cNvPr>
          <p:cNvSpPr/>
          <p:nvPr/>
        </p:nvSpPr>
        <p:spPr>
          <a:xfrm>
            <a:off x="6832535" y="4817344"/>
            <a:ext cx="125867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b="1" dirty="0">
                <a:solidFill>
                  <a:srgbClr val="00B0F0"/>
                </a:solidFill>
              </a:rPr>
              <a:t>is/’s crying</a:t>
            </a:r>
            <a:endParaRPr lang="en-US" sz="1600" b="1" dirty="0">
              <a:solidFill>
                <a:srgbClr val="00B0F0"/>
              </a:solidFill>
            </a:endParaRPr>
          </a:p>
        </p:txBody>
      </p:sp>
      <p:sp>
        <p:nvSpPr>
          <p:cNvPr id="41" name="Rectángulo 40">
            <a:extLst>
              <a:ext uri="{FF2B5EF4-FFF2-40B4-BE49-F238E27FC236}">
                <a16:creationId xmlns:a16="http://schemas.microsoft.com/office/drawing/2014/main" id="{DFB2FE91-1F9F-4C58-923F-C4A3DD3B1F65}"/>
              </a:ext>
            </a:extLst>
          </p:cNvPr>
          <p:cNvSpPr/>
          <p:nvPr/>
        </p:nvSpPr>
        <p:spPr>
          <a:xfrm>
            <a:off x="1247169" y="5363753"/>
            <a:ext cx="215796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b="1" dirty="0">
                <a:solidFill>
                  <a:srgbClr val="00B0F0"/>
                </a:solidFill>
              </a:rPr>
              <a:t>Do your parents live</a:t>
            </a:r>
            <a:endParaRPr lang="en-US" sz="1600" b="1" dirty="0">
              <a:solidFill>
                <a:srgbClr val="00B0F0"/>
              </a:solidFill>
            </a:endParaRPr>
          </a:p>
        </p:txBody>
      </p:sp>
      <p:sp>
        <p:nvSpPr>
          <p:cNvPr id="42" name="Rectángulo 41">
            <a:extLst>
              <a:ext uri="{FF2B5EF4-FFF2-40B4-BE49-F238E27FC236}">
                <a16:creationId xmlns:a16="http://schemas.microsoft.com/office/drawing/2014/main" id="{BCBD55D4-8C6B-477E-894E-4F7A2AE9C276}"/>
              </a:ext>
            </a:extLst>
          </p:cNvPr>
          <p:cNvSpPr/>
          <p:nvPr/>
        </p:nvSpPr>
        <p:spPr>
          <a:xfrm>
            <a:off x="9617184" y="5363753"/>
            <a:ext cx="68640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b="1" dirty="0">
                <a:solidFill>
                  <a:srgbClr val="00B0F0"/>
                </a:solidFill>
              </a:rPr>
              <a:t>don’t</a:t>
            </a:r>
            <a:endParaRPr lang="en-US" sz="1600" b="1" dirty="0">
              <a:solidFill>
                <a:srgbClr val="00B0F0"/>
              </a:solidFill>
            </a:endParaRPr>
          </a:p>
        </p:txBody>
      </p:sp>
      <p:sp>
        <p:nvSpPr>
          <p:cNvPr id="43" name="Rectángulo 42">
            <a:extLst>
              <a:ext uri="{FF2B5EF4-FFF2-40B4-BE49-F238E27FC236}">
                <a16:creationId xmlns:a16="http://schemas.microsoft.com/office/drawing/2014/main" id="{AF62EC07-D1F3-490C-8497-D1800EC0138D}"/>
              </a:ext>
            </a:extLst>
          </p:cNvPr>
          <p:cNvSpPr/>
          <p:nvPr/>
        </p:nvSpPr>
        <p:spPr>
          <a:xfrm>
            <a:off x="1518914" y="5838288"/>
            <a:ext cx="131478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b="1" dirty="0">
                <a:solidFill>
                  <a:srgbClr val="00B0F0"/>
                </a:solidFill>
              </a:rPr>
              <a:t>doesn’t like</a:t>
            </a:r>
            <a:endParaRPr lang="en-US" sz="1600" b="1" dirty="0">
              <a:solidFill>
                <a:srgbClr val="00B0F0"/>
              </a:solidFill>
            </a:endParaRPr>
          </a:p>
        </p:txBody>
      </p:sp>
      <p:sp>
        <p:nvSpPr>
          <p:cNvPr id="44" name="Rectángulo 43">
            <a:extLst>
              <a:ext uri="{FF2B5EF4-FFF2-40B4-BE49-F238E27FC236}">
                <a16:creationId xmlns:a16="http://schemas.microsoft.com/office/drawing/2014/main" id="{91048D36-EE52-4777-B8AE-485C2CD09808}"/>
              </a:ext>
            </a:extLst>
          </p:cNvPr>
          <p:cNvSpPr/>
          <p:nvPr/>
        </p:nvSpPr>
        <p:spPr>
          <a:xfrm>
            <a:off x="6382017" y="5861939"/>
            <a:ext cx="82266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b="1" dirty="0">
                <a:solidFill>
                  <a:srgbClr val="00B0F0"/>
                </a:solidFill>
              </a:rPr>
              <a:t>orders</a:t>
            </a:r>
            <a:endParaRPr lang="en-US" sz="1600" b="1" dirty="0">
              <a:solidFill>
                <a:srgbClr val="00B0F0"/>
              </a:solidFill>
            </a:endParaRPr>
          </a:p>
        </p:txBody>
      </p:sp>
      <p:sp>
        <p:nvSpPr>
          <p:cNvPr id="23" name="Google Shape;65;p15"/>
          <p:cNvSpPr txBox="1">
            <a:spLocks noGrp="1"/>
          </p:cNvSpPr>
          <p:nvPr>
            <p:ph type="ftr" idx="11"/>
          </p:nvPr>
        </p:nvSpPr>
        <p:spPr>
          <a:xfrm>
            <a:off x="275336" y="6343903"/>
            <a:ext cx="6327600" cy="3650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dirty="0"/>
              <a:t>Copyright © 2018 by Pearson Education      Gold Experience 2nd Edition B1</a:t>
            </a:r>
            <a:endParaRPr sz="1100" b="0" i="0" u="none" strike="noStrike" cap="none" dirty="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 txBox="1">
            <a:spLocks noGrp="1"/>
          </p:cNvSpPr>
          <p:nvPr>
            <p:ph type="title" idx="4294967295"/>
          </p:nvPr>
        </p:nvSpPr>
        <p:spPr>
          <a:xfrm>
            <a:off x="684838" y="766348"/>
            <a:ext cx="10058399" cy="160934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buSzPct val="25000"/>
              <a:buFont typeface="Rokkitt"/>
              <a:buNone/>
            </a:pPr>
            <a:r>
              <a:rPr lang="en-US" sz="4400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It’s a good idea to compare and contrast the </a:t>
            </a:r>
            <a:r>
              <a:rPr lang="it-IT" sz="4400" dirty="0" err="1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present</a:t>
            </a:r>
            <a:r>
              <a:rPr lang="en-US" sz="4400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 simple and </a:t>
            </a:r>
            <a:r>
              <a:rPr lang="pt-BR" sz="4400" dirty="0" err="1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continuous</a:t>
            </a:r>
            <a:r>
              <a:rPr lang="en-US" sz="4400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 to understand them better.</a:t>
            </a:r>
          </a:p>
        </p:txBody>
      </p:sp>
      <p:sp>
        <p:nvSpPr>
          <p:cNvPr id="75" name="Shape 75"/>
          <p:cNvSpPr txBox="1">
            <a:spLocks noGrp="1"/>
          </p:cNvSpPr>
          <p:nvPr>
            <p:ph type="body" idx="4294967295"/>
          </p:nvPr>
        </p:nvSpPr>
        <p:spPr>
          <a:xfrm>
            <a:off x="684838" y="2739129"/>
            <a:ext cx="10058400" cy="2270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E3611"/>
              </a:buClr>
              <a:buSzPct val="25000"/>
              <a:buFont typeface="Noto Sans Symbols"/>
              <a:buNone/>
            </a:pPr>
            <a:r>
              <a:rPr lang="en-US" sz="2000" i="0" u="none" strike="noStrike" cap="none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Let’s look at:</a:t>
            </a:r>
          </a:p>
          <a:p>
            <a:pPr marL="457200" marR="0" lvl="0" indent="-4572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1C4587"/>
              </a:buClr>
              <a:buSzPct val="85000"/>
              <a:buFont typeface="Open Sans"/>
              <a:buAutoNum type="arabicPeriod"/>
            </a:pPr>
            <a:r>
              <a:rPr lang="en-US" sz="2000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when we use the </a:t>
            </a:r>
            <a:r>
              <a:rPr lang="it-IT" sz="2000" dirty="0" err="1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present</a:t>
            </a:r>
            <a:r>
              <a:rPr lang="en-US" sz="2000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 simple and </a:t>
            </a:r>
            <a:r>
              <a:rPr lang="pt-BR" sz="2000" dirty="0" err="1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continuous</a:t>
            </a:r>
            <a:r>
              <a:rPr lang="en-US" sz="2000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.</a:t>
            </a:r>
            <a:endParaRPr lang="en-US" sz="2000" i="0" u="none" strike="noStrike" cap="none" dirty="0">
              <a:solidFill>
                <a:srgbClr val="1C4587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457200" marR="0" lvl="0" indent="-4572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1C4587"/>
              </a:buClr>
              <a:buSzPct val="85000"/>
              <a:buFont typeface="Open Sans"/>
              <a:buAutoNum type="arabicPeriod"/>
            </a:pPr>
            <a:r>
              <a:rPr lang="en-US" sz="2000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how we make sentences in the </a:t>
            </a:r>
            <a:r>
              <a:rPr lang="it-IT" sz="2000" dirty="0" err="1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present</a:t>
            </a:r>
            <a:r>
              <a:rPr lang="en-US" sz="2000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 simple.</a:t>
            </a:r>
            <a:endParaRPr lang="en-US" sz="2000" i="0" u="none" strike="noStrike" cap="none" dirty="0">
              <a:solidFill>
                <a:srgbClr val="1C4587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457200" marR="0" lvl="0" indent="-4572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1C4587"/>
              </a:buClr>
              <a:buSzPct val="85000"/>
              <a:buFont typeface="Open Sans"/>
              <a:buAutoNum type="arabicPeriod"/>
            </a:pPr>
            <a:r>
              <a:rPr lang="en-US" sz="2000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how we make sentences in the </a:t>
            </a:r>
            <a:r>
              <a:rPr lang="it-IT" sz="2000" dirty="0" err="1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present</a:t>
            </a:r>
            <a:r>
              <a:rPr lang="en-US" sz="2000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pt-BR" sz="2000" dirty="0" err="1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continuous</a:t>
            </a:r>
            <a:r>
              <a:rPr lang="en-US" sz="2000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.</a:t>
            </a:r>
          </a:p>
          <a:p>
            <a:pPr marL="457200" marR="0" lvl="0" indent="-4572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1C4587"/>
              </a:buClr>
              <a:buSzPct val="85000"/>
              <a:buFont typeface="Open Sans"/>
              <a:buAutoNum type="arabicPeriod"/>
            </a:pPr>
            <a:r>
              <a:rPr lang="en-US" sz="2000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a</a:t>
            </a:r>
            <a:r>
              <a:rPr lang="en-US" sz="200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ction </a:t>
            </a:r>
            <a:r>
              <a:rPr lang="en-US" sz="2000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and state verbs.</a:t>
            </a:r>
          </a:p>
          <a:p>
            <a:pPr marL="457200" marR="0" lvl="0" indent="-457200" algn="l" rtl="0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Noto Sans Symbols"/>
              <a:buNone/>
            </a:pPr>
            <a:endParaRPr sz="2000" i="0" u="none" strike="noStrike" cap="none" dirty="0">
              <a:solidFill>
                <a:srgbClr val="1C4587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" name="Pentagon 2"/>
          <p:cNvSpPr/>
          <p:nvPr/>
        </p:nvSpPr>
        <p:spPr>
          <a:xfrm>
            <a:off x="8903368" y="5226518"/>
            <a:ext cx="2791327" cy="1117385"/>
          </a:xfrm>
          <a:prstGeom prst="homePlate">
            <a:avLst/>
          </a:prstGeom>
          <a:solidFill>
            <a:srgbClr val="00A7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1600" dirty="0">
                <a:latin typeface="Open Sans"/>
                <a:ea typeface="Open Sans"/>
                <a:cs typeface="Open Sans"/>
                <a:sym typeface="Open Sans"/>
              </a:rPr>
              <a:t>When do we use them?</a:t>
            </a:r>
          </a:p>
        </p:txBody>
      </p:sp>
      <p:sp>
        <p:nvSpPr>
          <p:cNvPr id="6" name="Google Shape;65;p15"/>
          <p:cNvSpPr txBox="1">
            <a:spLocks noGrp="1"/>
          </p:cNvSpPr>
          <p:nvPr>
            <p:ph type="ftr" idx="11"/>
          </p:nvPr>
        </p:nvSpPr>
        <p:spPr>
          <a:xfrm>
            <a:off x="275336" y="6343903"/>
            <a:ext cx="6327600" cy="3650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dirty="0"/>
              <a:t>Copyright © 2018 by Pearson Education      Gold Experience 2nd Edition B1</a:t>
            </a:r>
            <a:endParaRPr sz="1100" b="0" i="0" u="none" strike="noStrike" cap="none" dirty="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" grpId="0" uiExpand="1" build="p"/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BE6F9"/>
        </a:solidFill>
        <a:effectLst/>
      </p:bgPr>
    </p:bg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title" idx="4294967295"/>
          </p:nvPr>
        </p:nvSpPr>
        <p:spPr>
          <a:xfrm>
            <a:off x="450601" y="229387"/>
            <a:ext cx="11000501" cy="13120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buSzPct val="25000"/>
              <a:buFont typeface="Rokkitt"/>
              <a:buNone/>
            </a:pPr>
            <a:r>
              <a:rPr lang="en-US" sz="4400" b="1" i="0" u="none" strike="noStrike" cap="none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Function: </a:t>
            </a:r>
            <a:r>
              <a:rPr lang="en-US" sz="4400" i="0" u="none" strike="noStrike" cap="none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When do</a:t>
            </a:r>
            <a:r>
              <a:rPr lang="en-US" sz="4400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4400" i="0" u="none" strike="noStrike" cap="none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we use them?</a:t>
            </a:r>
          </a:p>
        </p:txBody>
      </p:sp>
      <p:sp>
        <p:nvSpPr>
          <p:cNvPr id="82" name="Shape 82"/>
          <p:cNvSpPr txBox="1">
            <a:spLocks noGrp="1"/>
          </p:cNvSpPr>
          <p:nvPr>
            <p:ph type="body" idx="4294967295"/>
          </p:nvPr>
        </p:nvSpPr>
        <p:spPr>
          <a:xfrm>
            <a:off x="450601" y="915486"/>
            <a:ext cx="8355774" cy="7337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buClr>
                <a:srgbClr val="9E3611"/>
              </a:buClr>
              <a:buSzPct val="25000"/>
              <a:buFont typeface="Noto Sans Symbols"/>
              <a:buNone/>
            </a:pPr>
            <a:r>
              <a:rPr lang="it-IT" sz="2000" b="1" i="0" u="none" strike="noStrike" cap="none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present</a:t>
            </a:r>
            <a:r>
              <a:rPr lang="en-US" sz="2000" b="1" i="0" u="none" strike="noStrike" cap="none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 simple and </a:t>
            </a:r>
            <a:r>
              <a:rPr lang="it-IT" sz="2000" b="1" i="0" u="none" strike="noStrike" cap="none" dirty="0" err="1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present</a:t>
            </a:r>
            <a:r>
              <a:rPr lang="en-US" sz="2000" b="1" i="0" u="none" strike="noStrike" cap="none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pt-BR" sz="2000" b="1" i="0" u="none" strike="noStrike" cap="none" dirty="0" err="1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continuous</a:t>
            </a:r>
            <a:endParaRPr lang="en-US" sz="2000" b="1" i="0" u="none" strike="noStrike" cap="none" dirty="0">
              <a:solidFill>
                <a:srgbClr val="1C4587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336" y="1444914"/>
            <a:ext cx="1565242" cy="1565242"/>
          </a:xfrm>
          <a:prstGeom prst="rect">
            <a:avLst/>
          </a:prstGeom>
        </p:spPr>
      </p:pic>
      <p:sp>
        <p:nvSpPr>
          <p:cNvPr id="5" name="Rounded Rectangular Callout 4"/>
          <p:cNvSpPr/>
          <p:nvPr/>
        </p:nvSpPr>
        <p:spPr>
          <a:xfrm>
            <a:off x="2124994" y="1508116"/>
            <a:ext cx="8425775" cy="953730"/>
          </a:xfrm>
          <a:prstGeom prst="wedgeRoundRectCallout">
            <a:avLst>
              <a:gd name="adj1" fmla="val -52730"/>
              <a:gd name="adj2" fmla="val -14901"/>
              <a:gd name="adj3" fmla="val 16667"/>
            </a:avLst>
          </a:prstGeom>
          <a:solidFill>
            <a:srgbClr val="A27D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buSzPct val="25000"/>
            </a:pPr>
            <a:r>
              <a:rPr lang="en-US" sz="1600" b="1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I live in Lisbon, </a:t>
            </a:r>
            <a:r>
              <a:rPr lang="en-US" sz="1600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but </a:t>
            </a:r>
            <a:r>
              <a:rPr lang="en-US" sz="1600" b="1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I’m staying with a friend in the countryside</a:t>
            </a:r>
            <a:r>
              <a:rPr lang="en-US" sz="1600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 at the moment because </a:t>
            </a:r>
            <a:r>
              <a:rPr lang="en-US" sz="1600" b="1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I’m repainting my apartment.</a:t>
            </a:r>
            <a:r>
              <a:rPr lang="en-US" sz="1600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  I’m from the UK, so </a:t>
            </a:r>
            <a:r>
              <a:rPr lang="en-US" sz="1600" b="1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I usually visit my parents in London every three months.</a:t>
            </a:r>
            <a:endParaRPr lang="en-US" sz="1600" dirty="0">
              <a:solidFill>
                <a:schemeClr val="bg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0" name="Rounded Rectangular Callout 29"/>
          <p:cNvSpPr/>
          <p:nvPr/>
        </p:nvSpPr>
        <p:spPr>
          <a:xfrm>
            <a:off x="450601" y="2997189"/>
            <a:ext cx="1902016" cy="1394640"/>
          </a:xfrm>
          <a:prstGeom prst="wedgeRoundRectCallout">
            <a:avLst>
              <a:gd name="adj1" fmla="val -23727"/>
              <a:gd name="adj2" fmla="val 65232"/>
              <a:gd name="adj3" fmla="val 16667"/>
            </a:avLst>
          </a:prstGeom>
          <a:solidFill>
            <a:srgbClr val="F49C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buSzPct val="25000"/>
            </a:pPr>
            <a:r>
              <a:rPr lang="en-US" sz="1600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Look at what the woman says and match the sentences in bold to the uses.</a:t>
            </a:r>
          </a:p>
        </p:txBody>
      </p:sp>
      <p:pic>
        <p:nvPicPr>
          <p:cNvPr id="35" name="Picture 3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365" y="4633948"/>
            <a:ext cx="1333184" cy="1333184"/>
          </a:xfrm>
          <a:prstGeom prst="rect">
            <a:avLst/>
          </a:prstGeom>
        </p:spPr>
      </p:pic>
      <p:graphicFrame>
        <p:nvGraphicFramePr>
          <p:cNvPr id="18" name="Table 50">
            <a:extLst>
              <a:ext uri="{FF2B5EF4-FFF2-40B4-BE49-F238E27FC236}">
                <a16:creationId xmlns:a16="http://schemas.microsoft.com/office/drawing/2014/main" id="{285AFA70-F88F-4DD8-B62D-DC33B1DCE9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7071852"/>
              </p:ext>
            </p:extLst>
          </p:nvPr>
        </p:nvGraphicFramePr>
        <p:xfrm>
          <a:off x="2634459" y="2961125"/>
          <a:ext cx="9106940" cy="1963313"/>
        </p:xfrm>
        <a:graphic>
          <a:graphicData uri="http://schemas.openxmlformats.org/drawingml/2006/table">
            <a:tbl>
              <a:tblPr firstRow="1" bandRow="1">
                <a:tableStyleId>{C3A2CA1F-3267-4498-8071-7EE1E42671EB}</a:tableStyleId>
              </a:tblPr>
              <a:tblGrid>
                <a:gridCol w="22767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767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76735">
                  <a:extLst>
                    <a:ext uri="{9D8B030D-6E8A-4147-A177-3AD203B41FA5}">
                      <a16:colId xmlns:a16="http://schemas.microsoft.com/office/drawing/2014/main" val="3499143931"/>
                    </a:ext>
                  </a:extLst>
                </a:gridCol>
                <a:gridCol w="2276735">
                  <a:extLst>
                    <a:ext uri="{9D8B030D-6E8A-4147-A177-3AD203B41FA5}">
                      <a16:colId xmlns:a16="http://schemas.microsoft.com/office/drawing/2014/main" val="3347403571"/>
                    </a:ext>
                  </a:extLst>
                </a:gridCol>
              </a:tblGrid>
              <a:tr h="378353">
                <a:tc gridSpan="2">
                  <a:txBody>
                    <a:bodyPr/>
                    <a:lstStyle/>
                    <a:p>
                      <a:pPr algn="ctr"/>
                      <a:r>
                        <a:rPr lang="it-IT" sz="1600" b="1" dirty="0" err="1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present</a:t>
                      </a:r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 </a:t>
                      </a: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simple</a:t>
                      </a:r>
                      <a:endParaRPr lang="en-GB" sz="1600" b="1" dirty="0">
                        <a:solidFill>
                          <a:schemeClr val="bg1"/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7E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600" dirty="0"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7E3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it-IT" sz="1600" b="1" dirty="0" err="1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present</a:t>
                      </a:r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 </a:t>
                      </a:r>
                      <a:r>
                        <a:rPr lang="pt-BR" sz="1600" b="1" dirty="0" err="1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continuous</a:t>
                      </a:r>
                      <a:endParaRPr lang="en-GB" sz="1600" b="1" dirty="0">
                        <a:solidFill>
                          <a:schemeClr val="bg1"/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7E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600" dirty="0"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7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1851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for</a:t>
                      </a:r>
                      <a:r>
                        <a:rPr lang="en-GB" sz="1400" b="1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 permanent states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7E3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for</a:t>
                      </a:r>
                      <a:r>
                        <a:rPr lang="en-GB" sz="1400" b="1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 habits/repeated actions</a:t>
                      </a: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7E3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for</a:t>
                      </a:r>
                      <a:r>
                        <a:rPr lang="en-GB" sz="1400" b="1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 temporary states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7E3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Open Sans"/>
                        </a:rPr>
                        <a:t>for actions happening now or around now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7E3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5320">
                <a:tc>
                  <a:txBody>
                    <a:bodyPr/>
                    <a:lstStyle/>
                    <a:p>
                      <a:endParaRPr lang="en-GB" sz="1600" dirty="0"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600" dirty="0"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  <a:p>
                      <a:endParaRPr lang="en-GB" sz="1600" dirty="0"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  <a:p>
                      <a:endParaRPr lang="en-GB" sz="1600" dirty="0"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  <a:p>
                      <a:endParaRPr lang="en-GB" sz="1600" dirty="0"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600" dirty="0"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2316091"/>
                  </a:ext>
                </a:extLst>
              </a:tr>
            </a:tbl>
          </a:graphicData>
        </a:graphic>
      </p:graphicFrame>
      <p:sp>
        <p:nvSpPr>
          <p:cNvPr id="3" name="Rectángulo 2">
            <a:extLst>
              <a:ext uri="{FF2B5EF4-FFF2-40B4-BE49-F238E27FC236}">
                <a16:creationId xmlns:a16="http://schemas.microsoft.com/office/drawing/2014/main" id="{FCF3BABE-CDE7-4C22-8481-E60DFBC04C73}"/>
              </a:ext>
            </a:extLst>
          </p:cNvPr>
          <p:cNvSpPr/>
          <p:nvPr/>
        </p:nvSpPr>
        <p:spPr>
          <a:xfrm>
            <a:off x="2991354" y="4006412"/>
            <a:ext cx="148148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02060"/>
                </a:solidFill>
                <a:latin typeface="Open Sans"/>
                <a:ea typeface="Open Sans"/>
                <a:cs typeface="Open Sans"/>
                <a:sym typeface="Open Sans"/>
              </a:rPr>
              <a:t>I live in Lisbon.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3C9B9EBE-8D9A-4102-8143-E28329173DFE}"/>
              </a:ext>
            </a:extLst>
          </p:cNvPr>
          <p:cNvSpPr/>
          <p:nvPr/>
        </p:nvSpPr>
        <p:spPr>
          <a:xfrm>
            <a:off x="7253865" y="3969625"/>
            <a:ext cx="2066597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2060"/>
                </a:solidFill>
                <a:latin typeface="Open Sans"/>
                <a:ea typeface="Open Sans"/>
                <a:cs typeface="Open Sans"/>
                <a:sym typeface="Open Sans"/>
              </a:rPr>
              <a:t>I’m staying with a friend in the countryside.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22" name="Rectángulo 21">
            <a:extLst>
              <a:ext uri="{FF2B5EF4-FFF2-40B4-BE49-F238E27FC236}">
                <a16:creationId xmlns:a16="http://schemas.microsoft.com/office/drawing/2014/main" id="{97F1C473-3FEA-42D5-B41D-3C1DB2AEDE5E}"/>
              </a:ext>
            </a:extLst>
          </p:cNvPr>
          <p:cNvSpPr/>
          <p:nvPr/>
        </p:nvSpPr>
        <p:spPr>
          <a:xfrm>
            <a:off x="9557541" y="3966368"/>
            <a:ext cx="19467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2060"/>
                </a:solidFill>
                <a:latin typeface="Open Sans"/>
                <a:ea typeface="Open Sans"/>
                <a:cs typeface="Open Sans"/>
                <a:sym typeface="Open Sans"/>
              </a:rPr>
              <a:t>I’m repainting my apartment.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24" name="Rectángulo 23">
            <a:extLst>
              <a:ext uri="{FF2B5EF4-FFF2-40B4-BE49-F238E27FC236}">
                <a16:creationId xmlns:a16="http://schemas.microsoft.com/office/drawing/2014/main" id="{2376ECCA-4D1C-46EF-93D6-46970A23CC90}"/>
              </a:ext>
            </a:extLst>
          </p:cNvPr>
          <p:cNvSpPr/>
          <p:nvPr/>
        </p:nvSpPr>
        <p:spPr>
          <a:xfrm>
            <a:off x="5070006" y="3961235"/>
            <a:ext cx="194678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2060"/>
                </a:solidFill>
                <a:latin typeface="Open Sans"/>
                <a:ea typeface="Open Sans"/>
                <a:cs typeface="Open Sans"/>
                <a:sym typeface="Open Sans"/>
              </a:rPr>
              <a:t>I usually visit my parents in London every three months.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4" name="Google Shape;65;p15"/>
          <p:cNvSpPr txBox="1">
            <a:spLocks noGrp="1"/>
          </p:cNvSpPr>
          <p:nvPr>
            <p:ph type="ftr" idx="11"/>
          </p:nvPr>
        </p:nvSpPr>
        <p:spPr>
          <a:xfrm>
            <a:off x="275336" y="6343903"/>
            <a:ext cx="6327600" cy="3650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dirty="0"/>
              <a:t>Copyright © 2018 by Pearson Education      Gold Experience 2nd Edition B1</a:t>
            </a:r>
            <a:endParaRPr sz="1100" b="0" i="0" u="none" strike="noStrike" cap="none" dirty="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" grpId="0"/>
      <p:bldP spid="20" grpId="0"/>
      <p:bldP spid="22" grpId="0"/>
      <p:bldP spid="2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title" idx="4294967295"/>
          </p:nvPr>
        </p:nvSpPr>
        <p:spPr>
          <a:xfrm>
            <a:off x="450601" y="229387"/>
            <a:ext cx="11000501" cy="13120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buSzPct val="25000"/>
              <a:buFont typeface="Rokkitt"/>
              <a:buNone/>
            </a:pPr>
            <a:r>
              <a:rPr lang="en-US" sz="4400" b="1" i="0" u="none" strike="noStrike" cap="none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Function: </a:t>
            </a:r>
            <a:r>
              <a:rPr lang="en-US" sz="4400" i="0" u="none" strike="noStrike" cap="none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When do</a:t>
            </a:r>
            <a:r>
              <a:rPr lang="en-US" sz="4400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4400" i="0" u="none" strike="noStrike" cap="none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we use them?</a:t>
            </a:r>
          </a:p>
        </p:txBody>
      </p:sp>
      <p:sp>
        <p:nvSpPr>
          <p:cNvPr id="82" name="Shape 82"/>
          <p:cNvSpPr txBox="1">
            <a:spLocks noGrp="1"/>
          </p:cNvSpPr>
          <p:nvPr>
            <p:ph type="body" idx="4294967295"/>
          </p:nvPr>
        </p:nvSpPr>
        <p:spPr>
          <a:xfrm>
            <a:off x="450601" y="915486"/>
            <a:ext cx="8355774" cy="7337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buClr>
                <a:srgbClr val="9E3611"/>
              </a:buClr>
              <a:buSzPct val="25000"/>
              <a:buFont typeface="Noto Sans Symbols"/>
              <a:buNone/>
            </a:pPr>
            <a:r>
              <a:rPr lang="it-IT" sz="2000" b="1" i="0" u="none" strike="noStrike" cap="none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present</a:t>
            </a:r>
            <a:r>
              <a:rPr lang="en-US" sz="2000" b="1" i="0" u="none" strike="noStrike" cap="none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 simple and </a:t>
            </a:r>
            <a:r>
              <a:rPr lang="it-IT" sz="2000" b="1" i="0" u="none" strike="noStrike" cap="none" dirty="0" err="1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present</a:t>
            </a:r>
            <a:r>
              <a:rPr lang="en-US" sz="2000" b="1" i="0" u="none" strike="noStrike" cap="none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pt-BR" sz="2000" b="1" i="0" u="none" strike="noStrike" cap="none" dirty="0" err="1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continuous</a:t>
            </a:r>
            <a:endParaRPr lang="en-US" sz="2000" b="1" i="0" u="none" strike="noStrike" cap="none" dirty="0">
              <a:solidFill>
                <a:srgbClr val="1C4587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5" name="Rounded Rectangular Callout 4"/>
          <p:cNvSpPr/>
          <p:nvPr/>
        </p:nvSpPr>
        <p:spPr>
          <a:xfrm>
            <a:off x="441530" y="1324575"/>
            <a:ext cx="11290798" cy="953730"/>
          </a:xfrm>
          <a:prstGeom prst="wedgeRoundRectCallout">
            <a:avLst>
              <a:gd name="adj1" fmla="val -52730"/>
              <a:gd name="adj2" fmla="val -14901"/>
              <a:gd name="adj3" fmla="val 16667"/>
            </a:avLst>
          </a:prstGeom>
          <a:solidFill>
            <a:srgbClr val="A27D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buSzPct val="25000"/>
            </a:pPr>
            <a:r>
              <a:rPr lang="en-US" sz="1600" b="1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I live in Lisbon, </a:t>
            </a:r>
            <a:r>
              <a:rPr lang="en-US" sz="1600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but </a:t>
            </a:r>
            <a:r>
              <a:rPr lang="en-US" sz="1600" b="1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I’m staying with a friend in the countryside</a:t>
            </a:r>
            <a:r>
              <a:rPr lang="en-US" sz="1600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 at the moment because </a:t>
            </a:r>
            <a:r>
              <a:rPr lang="en-US" sz="1600" b="1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I’m repainting my apartment.</a:t>
            </a:r>
            <a:r>
              <a:rPr lang="en-US" sz="1600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  I’m from the UK, so </a:t>
            </a:r>
            <a:r>
              <a:rPr lang="en-US" sz="1600" b="1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I usually visit my parents in London every three months.</a:t>
            </a:r>
            <a:endParaRPr lang="en-US" sz="1600" dirty="0">
              <a:solidFill>
                <a:schemeClr val="bg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35" name="Picture 3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2973" y="223884"/>
            <a:ext cx="1003278" cy="1003278"/>
          </a:xfrm>
          <a:prstGeom prst="rect">
            <a:avLst/>
          </a:prstGeom>
        </p:spPr>
      </p:pic>
      <p:graphicFrame>
        <p:nvGraphicFramePr>
          <p:cNvPr id="18" name="Table 50">
            <a:extLst>
              <a:ext uri="{FF2B5EF4-FFF2-40B4-BE49-F238E27FC236}">
                <a16:creationId xmlns:a16="http://schemas.microsoft.com/office/drawing/2014/main" id="{285AFA70-F88F-4DD8-B62D-DC33B1DCE9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6350837"/>
              </p:ext>
            </p:extLst>
          </p:nvPr>
        </p:nvGraphicFramePr>
        <p:xfrm>
          <a:off x="441530" y="2386434"/>
          <a:ext cx="11053720" cy="3383280"/>
        </p:xfrm>
        <a:graphic>
          <a:graphicData uri="http://schemas.openxmlformats.org/drawingml/2006/table">
            <a:tbl>
              <a:tblPr firstRow="1" bandRow="1">
                <a:tableStyleId>{C3A2CA1F-3267-4498-8071-7EE1E42671EB}</a:tableStyleId>
              </a:tblPr>
              <a:tblGrid>
                <a:gridCol w="25792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476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63430">
                  <a:extLst>
                    <a:ext uri="{9D8B030D-6E8A-4147-A177-3AD203B41FA5}">
                      <a16:colId xmlns:a16="http://schemas.microsoft.com/office/drawing/2014/main" val="3499143931"/>
                    </a:ext>
                  </a:extLst>
                </a:gridCol>
                <a:gridCol w="2763430">
                  <a:extLst>
                    <a:ext uri="{9D8B030D-6E8A-4147-A177-3AD203B41FA5}">
                      <a16:colId xmlns:a16="http://schemas.microsoft.com/office/drawing/2014/main" val="3347403571"/>
                    </a:ext>
                  </a:extLst>
                </a:gridCol>
              </a:tblGrid>
              <a:tr h="322608">
                <a:tc gridSpan="2">
                  <a:txBody>
                    <a:bodyPr/>
                    <a:lstStyle/>
                    <a:p>
                      <a:pPr algn="ctr"/>
                      <a:r>
                        <a:rPr lang="it-IT" sz="1600" b="1" dirty="0" err="1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present</a:t>
                      </a:r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 </a:t>
                      </a: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simple</a:t>
                      </a:r>
                      <a:endParaRPr lang="en-GB" sz="1600" b="1" dirty="0">
                        <a:solidFill>
                          <a:schemeClr val="bg1"/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7E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600" dirty="0"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7E3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it-IT" sz="1600" b="1" dirty="0" err="1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present</a:t>
                      </a:r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 </a:t>
                      </a:r>
                      <a:r>
                        <a:rPr lang="pt-BR" sz="1600" b="1" dirty="0" err="1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continuous</a:t>
                      </a:r>
                      <a:endParaRPr lang="en-GB" sz="1600" b="1" dirty="0">
                        <a:solidFill>
                          <a:schemeClr val="bg1"/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7E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600" dirty="0"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7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8576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for</a:t>
                      </a:r>
                      <a:r>
                        <a:rPr lang="en-GB" sz="1400" b="1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 permanent states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7E3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for</a:t>
                      </a:r>
                      <a:r>
                        <a:rPr lang="en-GB" sz="1400" b="1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 habits/repeated actions</a:t>
                      </a: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7E3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for</a:t>
                      </a:r>
                      <a:r>
                        <a:rPr lang="en-GB" sz="1400" b="1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 temporary states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7E3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Open Sans"/>
                        </a:rPr>
                        <a:t>for actions happening now or around now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7E3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34812">
                <a:tc>
                  <a:txBody>
                    <a:bodyPr/>
                    <a:lstStyle/>
                    <a:p>
                      <a:r>
                        <a:rPr lang="en-GB" sz="1600" b="1" dirty="0">
                          <a:solidFill>
                            <a:srgbClr val="002060"/>
                          </a:solidFill>
                          <a:latin typeface="Open Sans"/>
                          <a:ea typeface="Open Sans" charset="0"/>
                          <a:cs typeface="Open Sans" charset="0"/>
                        </a:rPr>
                        <a:t>I live in London.</a:t>
                      </a: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1" dirty="0">
                          <a:solidFill>
                            <a:srgbClr val="002060"/>
                          </a:solidFill>
                          <a:latin typeface="Open Sans"/>
                          <a:ea typeface="Open Sans" charset="0"/>
                          <a:cs typeface="Open Sans" charset="0"/>
                        </a:rPr>
                        <a:t>I usually visit my parents in London every three months.</a:t>
                      </a:r>
                    </a:p>
                    <a:p>
                      <a:endParaRPr lang="en-GB" sz="1600" b="1" dirty="0">
                        <a:solidFill>
                          <a:srgbClr val="002060"/>
                        </a:solidFill>
                        <a:latin typeface="Open Sans"/>
                        <a:ea typeface="Open Sans" charset="0"/>
                        <a:cs typeface="Open Sans" charset="0"/>
                      </a:endParaRPr>
                    </a:p>
                    <a:p>
                      <a:endParaRPr lang="en-GB" sz="1600" b="1" dirty="0">
                        <a:solidFill>
                          <a:srgbClr val="002060"/>
                        </a:solidFill>
                        <a:latin typeface="Open Sans"/>
                        <a:ea typeface="Open Sans" charset="0"/>
                        <a:cs typeface="Open Sans" charset="0"/>
                      </a:endParaRPr>
                    </a:p>
                    <a:p>
                      <a:endParaRPr lang="en-GB" sz="1600" b="1" dirty="0">
                        <a:solidFill>
                          <a:srgbClr val="002060"/>
                        </a:solidFill>
                        <a:latin typeface="Open Sans"/>
                        <a:ea typeface="Open Sans" charset="0"/>
                        <a:cs typeface="Open Sans" charset="0"/>
                      </a:endParaRPr>
                    </a:p>
                    <a:p>
                      <a:endParaRPr lang="en-GB" sz="1600" b="1" dirty="0">
                        <a:solidFill>
                          <a:srgbClr val="002060"/>
                        </a:solidFill>
                        <a:latin typeface="Open Sans"/>
                        <a:ea typeface="Open Sans" charset="0"/>
                        <a:cs typeface="Open Sans" charset="0"/>
                      </a:endParaRPr>
                    </a:p>
                    <a:p>
                      <a:endParaRPr lang="en-GB" sz="1600" b="1" dirty="0">
                        <a:solidFill>
                          <a:srgbClr val="002060"/>
                        </a:solidFill>
                        <a:latin typeface="Open Sans"/>
                        <a:ea typeface="Open Sans" charset="0"/>
                        <a:cs typeface="Open Sans" charset="0"/>
                      </a:endParaRPr>
                    </a:p>
                    <a:p>
                      <a:endParaRPr lang="en-GB" sz="1600" b="1" dirty="0">
                        <a:solidFill>
                          <a:srgbClr val="002060"/>
                        </a:solidFill>
                        <a:latin typeface="Open Sans"/>
                        <a:ea typeface="Open Sans" charset="0"/>
                        <a:cs typeface="Open Sans" charset="0"/>
                      </a:endParaRPr>
                    </a:p>
                    <a:p>
                      <a:endParaRPr lang="en-GB" sz="1600" b="1" dirty="0">
                        <a:solidFill>
                          <a:srgbClr val="002060"/>
                        </a:solidFill>
                        <a:latin typeface="Open Sans"/>
                        <a:ea typeface="Open Sans" charset="0"/>
                        <a:cs typeface="Open Sans" charset="0"/>
                      </a:endParaRPr>
                    </a:p>
                  </a:txBody>
                  <a:tcPr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1" dirty="0">
                          <a:solidFill>
                            <a:srgbClr val="002060"/>
                          </a:solidFill>
                          <a:latin typeface="Open Sans"/>
                          <a:ea typeface="Open Sans" charset="0"/>
                          <a:cs typeface="Open Sans" charset="0"/>
                        </a:rPr>
                        <a:t>I’m staying with a friend in the countryside.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b="1" dirty="0">
                          <a:solidFill>
                            <a:srgbClr val="002060"/>
                          </a:solidFill>
                          <a:latin typeface="Open Sans"/>
                        </a:rPr>
                        <a:t>I’m repainting my apartment.</a:t>
                      </a:r>
                    </a:p>
                    <a:p>
                      <a:endParaRPr lang="es-MX" b="1" dirty="0">
                        <a:solidFill>
                          <a:srgbClr val="002060"/>
                        </a:solidFill>
                        <a:latin typeface="Open Sans"/>
                      </a:endParaRPr>
                    </a:p>
                    <a:p>
                      <a:endParaRPr lang="es-MX" b="1" dirty="0">
                        <a:solidFill>
                          <a:srgbClr val="002060"/>
                        </a:solidFill>
                        <a:latin typeface="Open Sans"/>
                      </a:endParaRPr>
                    </a:p>
                    <a:p>
                      <a:endParaRPr lang="es-MX" b="1" dirty="0">
                        <a:solidFill>
                          <a:srgbClr val="002060"/>
                        </a:solidFill>
                        <a:latin typeface="Open Sans"/>
                      </a:endParaRPr>
                    </a:p>
                    <a:p>
                      <a:endParaRPr lang="es-MX" b="1" dirty="0">
                        <a:solidFill>
                          <a:srgbClr val="002060"/>
                        </a:solidFill>
                        <a:latin typeface="Open Sans"/>
                      </a:endParaRPr>
                    </a:p>
                    <a:p>
                      <a:endParaRPr lang="es-MX" b="1" dirty="0">
                        <a:solidFill>
                          <a:srgbClr val="002060"/>
                        </a:solidFill>
                        <a:latin typeface="Open Sans"/>
                      </a:endParaRPr>
                    </a:p>
                    <a:p>
                      <a:endParaRPr lang="es-MX" b="1" dirty="0">
                        <a:solidFill>
                          <a:srgbClr val="002060"/>
                        </a:solidFill>
                        <a:latin typeface="Open Sans"/>
                      </a:endParaRPr>
                    </a:p>
                    <a:p>
                      <a:endParaRPr lang="es-MX" b="1" dirty="0">
                        <a:solidFill>
                          <a:srgbClr val="002060"/>
                        </a:solidFill>
                        <a:latin typeface="Open Sans"/>
                      </a:endParaRPr>
                    </a:p>
                    <a:p>
                      <a:endParaRPr lang="es-MX" b="1" dirty="0">
                        <a:solidFill>
                          <a:srgbClr val="002060"/>
                        </a:solidFill>
                        <a:latin typeface="Open Sans"/>
                      </a:endParaRPr>
                    </a:p>
                    <a:p>
                      <a:endParaRPr lang="es-MX" b="1" dirty="0">
                        <a:solidFill>
                          <a:srgbClr val="002060"/>
                        </a:solidFill>
                        <a:latin typeface="Open Sans"/>
                      </a:endParaRP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2316091"/>
                  </a:ext>
                </a:extLst>
              </a:tr>
            </a:tbl>
          </a:graphicData>
        </a:graphic>
      </p:graphicFrame>
      <p:sp>
        <p:nvSpPr>
          <p:cNvPr id="30" name="Rounded Rectangular Callout 29"/>
          <p:cNvSpPr/>
          <p:nvPr/>
        </p:nvSpPr>
        <p:spPr>
          <a:xfrm>
            <a:off x="730774" y="4050489"/>
            <a:ext cx="1902016" cy="1394640"/>
          </a:xfrm>
          <a:prstGeom prst="wedgeRoundRectCallout">
            <a:avLst>
              <a:gd name="adj1" fmla="val 58371"/>
              <a:gd name="adj2" fmla="val -46733"/>
              <a:gd name="adj3" fmla="val 16667"/>
            </a:avLst>
          </a:prstGeom>
          <a:solidFill>
            <a:srgbClr val="F49C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buSzPct val="25000"/>
            </a:pPr>
            <a:r>
              <a:rPr lang="en-US" sz="1600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Look at the timelines to help you.</a:t>
            </a:r>
          </a:p>
        </p:txBody>
      </p:sp>
      <p:grpSp>
        <p:nvGrpSpPr>
          <p:cNvPr id="14" name="Group 3">
            <a:extLst>
              <a:ext uri="{FF2B5EF4-FFF2-40B4-BE49-F238E27FC236}">
                <a16:creationId xmlns:a16="http://schemas.microsoft.com/office/drawing/2014/main" id="{6DCEF429-74F5-4720-9A0B-2285EC9CFA7D}"/>
              </a:ext>
            </a:extLst>
          </p:cNvPr>
          <p:cNvGrpSpPr/>
          <p:nvPr/>
        </p:nvGrpSpPr>
        <p:grpSpPr>
          <a:xfrm>
            <a:off x="3050937" y="4094126"/>
            <a:ext cx="2702747" cy="1687266"/>
            <a:chOff x="-1047853" y="5158784"/>
            <a:chExt cx="13740393" cy="1687266"/>
          </a:xfrm>
        </p:grpSpPr>
        <p:cxnSp>
          <p:nvCxnSpPr>
            <p:cNvPr id="15" name="Straight Arrow Connector 7">
              <a:extLst>
                <a:ext uri="{FF2B5EF4-FFF2-40B4-BE49-F238E27FC236}">
                  <a16:creationId xmlns:a16="http://schemas.microsoft.com/office/drawing/2014/main" id="{99B45901-7782-4CBE-AFF6-C4AC4FEAB330}"/>
                </a:ext>
              </a:extLst>
            </p:cNvPr>
            <p:cNvCxnSpPr/>
            <p:nvPr/>
          </p:nvCxnSpPr>
          <p:spPr>
            <a:xfrm>
              <a:off x="464550" y="5455891"/>
              <a:ext cx="11226754" cy="0"/>
            </a:xfrm>
            <a:prstGeom prst="straightConnector1">
              <a:avLst/>
            </a:prstGeom>
            <a:ln w="22225">
              <a:solidFill>
                <a:srgbClr val="00A7E3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9">
              <a:extLst>
                <a:ext uri="{FF2B5EF4-FFF2-40B4-BE49-F238E27FC236}">
                  <a16:creationId xmlns:a16="http://schemas.microsoft.com/office/drawing/2014/main" id="{C57D2755-919E-45E0-B125-1FB0EB180D5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016438" y="5158784"/>
              <a:ext cx="0" cy="297107"/>
            </a:xfrm>
            <a:prstGeom prst="line">
              <a:avLst/>
            </a:prstGeom>
            <a:ln>
              <a:solidFill>
                <a:srgbClr val="00A7E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59">
              <a:extLst>
                <a:ext uri="{FF2B5EF4-FFF2-40B4-BE49-F238E27FC236}">
                  <a16:creationId xmlns:a16="http://schemas.microsoft.com/office/drawing/2014/main" id="{DC7624A3-BA82-435E-8DE3-DCBD2682DD2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596070" y="5455891"/>
              <a:ext cx="0" cy="163756"/>
            </a:xfrm>
            <a:prstGeom prst="line">
              <a:avLst/>
            </a:prstGeom>
            <a:ln>
              <a:solidFill>
                <a:srgbClr val="00A7E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Rectangle 61">
              <a:extLst>
                <a:ext uri="{FF2B5EF4-FFF2-40B4-BE49-F238E27FC236}">
                  <a16:creationId xmlns:a16="http://schemas.microsoft.com/office/drawing/2014/main" id="{FD5A47D8-D3EC-4252-A5A1-ABD3172F641C}"/>
                </a:ext>
              </a:extLst>
            </p:cNvPr>
            <p:cNvSpPr/>
            <p:nvPr/>
          </p:nvSpPr>
          <p:spPr>
            <a:xfrm>
              <a:off x="-1047853" y="5676499"/>
              <a:ext cx="13740393" cy="116955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ctr">
                <a:buSzPct val="25000"/>
              </a:pPr>
              <a:endParaRPr lang="es-MX" b="1" dirty="0">
                <a:solidFill>
                  <a:srgbClr val="00A7E3"/>
                </a:solidFill>
                <a:latin typeface="Open Sans" charset="0"/>
                <a:ea typeface="Open Sans" charset="0"/>
                <a:cs typeface="Open Sans" charset="0"/>
                <a:sym typeface="Open Sans"/>
              </a:endParaRPr>
            </a:p>
            <a:p>
              <a:pPr lvl="0" algn="ctr">
                <a:buSzPct val="25000"/>
              </a:pPr>
              <a:endParaRPr lang="es-MX" b="1" dirty="0">
                <a:solidFill>
                  <a:srgbClr val="00A7E3"/>
                </a:solidFill>
                <a:latin typeface="Open Sans" charset="0"/>
                <a:ea typeface="Open Sans" charset="0"/>
                <a:cs typeface="Open Sans" charset="0"/>
                <a:sym typeface="Open Sans"/>
              </a:endParaRPr>
            </a:p>
            <a:p>
              <a:pPr lvl="0" algn="ctr">
                <a:buSzPct val="25000"/>
              </a:pPr>
              <a:r>
                <a:rPr lang="es-MX" b="1" dirty="0">
                  <a:solidFill>
                    <a:srgbClr val="00A7E3"/>
                  </a:solidFill>
                  <a:latin typeface="Open Sans" charset="0"/>
                  <a:ea typeface="Open Sans" charset="0"/>
                  <a:cs typeface="Open Sans" charset="0"/>
                  <a:sym typeface="Open Sans"/>
                </a:rPr>
                <a:t>I visit my parents.</a:t>
              </a:r>
            </a:p>
            <a:p>
              <a:pPr lvl="0" algn="ctr">
                <a:buSzPct val="25000"/>
              </a:pPr>
              <a:endParaRPr lang="es-MX" b="1" dirty="0">
                <a:solidFill>
                  <a:srgbClr val="00A7E3"/>
                </a:solidFill>
                <a:latin typeface="Open Sans" charset="0"/>
                <a:ea typeface="Open Sans" charset="0"/>
                <a:cs typeface="Open Sans" charset="0"/>
                <a:sym typeface="Open Sans"/>
              </a:endParaRPr>
            </a:p>
            <a:p>
              <a:pPr lvl="0" algn="ctr">
                <a:buSzPct val="25000"/>
              </a:pPr>
              <a:endParaRPr lang="en-US" b="1" dirty="0">
                <a:solidFill>
                  <a:srgbClr val="00A7E3"/>
                </a:solidFill>
                <a:latin typeface="Open Sans" charset="0"/>
                <a:ea typeface="Open Sans" charset="0"/>
                <a:cs typeface="Open Sans" charset="0"/>
                <a:sym typeface="Open Sans"/>
              </a:endParaRPr>
            </a:p>
          </p:txBody>
        </p:sp>
        <p:cxnSp>
          <p:nvCxnSpPr>
            <p:cNvPr id="27" name="Straight Connector 62">
              <a:extLst>
                <a:ext uri="{FF2B5EF4-FFF2-40B4-BE49-F238E27FC236}">
                  <a16:creationId xmlns:a16="http://schemas.microsoft.com/office/drawing/2014/main" id="{06E25889-DBF7-4814-AA4A-6116B5DA82E1}"/>
                </a:ext>
              </a:extLst>
            </p:cNvPr>
            <p:cNvCxnSpPr/>
            <p:nvPr/>
          </p:nvCxnSpPr>
          <p:spPr>
            <a:xfrm flipV="1">
              <a:off x="3812436" y="5455891"/>
              <a:ext cx="0" cy="164758"/>
            </a:xfrm>
            <a:prstGeom prst="line">
              <a:avLst/>
            </a:prstGeom>
            <a:ln>
              <a:solidFill>
                <a:srgbClr val="00A7E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2" name="Straight Connector 62">
            <a:extLst>
              <a:ext uri="{FF2B5EF4-FFF2-40B4-BE49-F238E27FC236}">
                <a16:creationId xmlns:a16="http://schemas.microsoft.com/office/drawing/2014/main" id="{AD72EA86-A8CF-4158-AFC9-DB4204EE305E}"/>
              </a:ext>
            </a:extLst>
          </p:cNvPr>
          <p:cNvCxnSpPr/>
          <p:nvPr/>
        </p:nvCxnSpPr>
        <p:spPr>
          <a:xfrm flipV="1">
            <a:off x="4431642" y="4402032"/>
            <a:ext cx="0" cy="164758"/>
          </a:xfrm>
          <a:prstGeom prst="line">
            <a:avLst/>
          </a:prstGeom>
          <a:ln>
            <a:solidFill>
              <a:srgbClr val="00A7E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62">
            <a:extLst>
              <a:ext uri="{FF2B5EF4-FFF2-40B4-BE49-F238E27FC236}">
                <a16:creationId xmlns:a16="http://schemas.microsoft.com/office/drawing/2014/main" id="{493E94AA-DBB2-4D22-9851-7CD895183B54}"/>
              </a:ext>
            </a:extLst>
          </p:cNvPr>
          <p:cNvCxnSpPr/>
          <p:nvPr/>
        </p:nvCxnSpPr>
        <p:spPr>
          <a:xfrm flipV="1">
            <a:off x="4851326" y="4399685"/>
            <a:ext cx="0" cy="164758"/>
          </a:xfrm>
          <a:prstGeom prst="line">
            <a:avLst/>
          </a:prstGeom>
          <a:ln>
            <a:solidFill>
              <a:srgbClr val="00A7E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62">
            <a:extLst>
              <a:ext uri="{FF2B5EF4-FFF2-40B4-BE49-F238E27FC236}">
                <a16:creationId xmlns:a16="http://schemas.microsoft.com/office/drawing/2014/main" id="{6F382420-C3C5-4CA8-9170-C7521A02B423}"/>
              </a:ext>
            </a:extLst>
          </p:cNvPr>
          <p:cNvCxnSpPr/>
          <p:nvPr/>
        </p:nvCxnSpPr>
        <p:spPr>
          <a:xfrm flipV="1">
            <a:off x="5231153" y="4399687"/>
            <a:ext cx="0" cy="164758"/>
          </a:xfrm>
          <a:prstGeom prst="line">
            <a:avLst/>
          </a:prstGeom>
          <a:ln>
            <a:solidFill>
              <a:srgbClr val="00A7E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55">
            <a:extLst>
              <a:ext uri="{FF2B5EF4-FFF2-40B4-BE49-F238E27FC236}">
                <a16:creationId xmlns:a16="http://schemas.microsoft.com/office/drawing/2014/main" id="{E3E75ACD-E46D-4938-8A5F-762E48F1244A}"/>
              </a:ext>
            </a:extLst>
          </p:cNvPr>
          <p:cNvSpPr/>
          <p:nvPr/>
        </p:nvSpPr>
        <p:spPr>
          <a:xfrm>
            <a:off x="4037998" y="3854051"/>
            <a:ext cx="82917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SzPct val="25000"/>
            </a:pPr>
            <a:r>
              <a:rPr lang="en-US" b="1" dirty="0">
                <a:solidFill>
                  <a:schemeClr val="tx1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Now</a:t>
            </a:r>
          </a:p>
        </p:txBody>
      </p:sp>
      <p:cxnSp>
        <p:nvCxnSpPr>
          <p:cNvPr id="37" name="Straight Arrow Connector 72">
            <a:extLst>
              <a:ext uri="{FF2B5EF4-FFF2-40B4-BE49-F238E27FC236}">
                <a16:creationId xmlns:a16="http://schemas.microsoft.com/office/drawing/2014/main" id="{8AFC0A86-35C8-47B0-A4FD-D32CE297F326}"/>
              </a:ext>
            </a:extLst>
          </p:cNvPr>
          <p:cNvCxnSpPr>
            <a:cxnSpLocks/>
          </p:cNvCxnSpPr>
          <p:nvPr/>
        </p:nvCxnSpPr>
        <p:spPr>
          <a:xfrm flipV="1">
            <a:off x="3594174" y="4678479"/>
            <a:ext cx="362660" cy="4614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72">
            <a:extLst>
              <a:ext uri="{FF2B5EF4-FFF2-40B4-BE49-F238E27FC236}">
                <a16:creationId xmlns:a16="http://schemas.microsoft.com/office/drawing/2014/main" id="{22096B38-6DCA-4998-94FC-3A55C6B72D75}"/>
              </a:ext>
            </a:extLst>
          </p:cNvPr>
          <p:cNvCxnSpPr>
            <a:cxnSpLocks/>
          </p:cNvCxnSpPr>
          <p:nvPr/>
        </p:nvCxnSpPr>
        <p:spPr>
          <a:xfrm flipV="1">
            <a:off x="4056066" y="4704268"/>
            <a:ext cx="362660" cy="4614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72">
            <a:extLst>
              <a:ext uri="{FF2B5EF4-FFF2-40B4-BE49-F238E27FC236}">
                <a16:creationId xmlns:a16="http://schemas.microsoft.com/office/drawing/2014/main" id="{DE0474FF-04E2-4C5F-961C-CA79EC0B43CE}"/>
              </a:ext>
            </a:extLst>
          </p:cNvPr>
          <p:cNvCxnSpPr>
            <a:cxnSpLocks/>
          </p:cNvCxnSpPr>
          <p:nvPr/>
        </p:nvCxnSpPr>
        <p:spPr>
          <a:xfrm flipV="1">
            <a:off x="4478090" y="4690201"/>
            <a:ext cx="362660" cy="4614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55">
            <a:extLst>
              <a:ext uri="{FF2B5EF4-FFF2-40B4-BE49-F238E27FC236}">
                <a16:creationId xmlns:a16="http://schemas.microsoft.com/office/drawing/2014/main" id="{3EFED065-3DF0-4C74-BB92-4F9355F4AC3E}"/>
              </a:ext>
            </a:extLst>
          </p:cNvPr>
          <p:cNvSpPr/>
          <p:nvPr/>
        </p:nvSpPr>
        <p:spPr>
          <a:xfrm>
            <a:off x="3456215" y="4726770"/>
            <a:ext cx="132261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SzPct val="25000"/>
            </a:pPr>
            <a:r>
              <a:rPr lang="es-MX" b="1" dirty="0">
                <a:solidFill>
                  <a:schemeClr val="tx1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three</a:t>
            </a:r>
            <a:r>
              <a:rPr lang="en-US" b="1" dirty="0">
                <a:solidFill>
                  <a:schemeClr val="tx1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 months</a:t>
            </a:r>
          </a:p>
        </p:txBody>
      </p:sp>
      <p:cxnSp>
        <p:nvCxnSpPr>
          <p:cNvPr id="41" name="Straight Arrow Connector 72">
            <a:extLst>
              <a:ext uri="{FF2B5EF4-FFF2-40B4-BE49-F238E27FC236}">
                <a16:creationId xmlns:a16="http://schemas.microsoft.com/office/drawing/2014/main" id="{F6EC3CC9-CE31-439F-B65F-990BD80AB5D6}"/>
              </a:ext>
            </a:extLst>
          </p:cNvPr>
          <p:cNvCxnSpPr>
            <a:cxnSpLocks/>
          </p:cNvCxnSpPr>
          <p:nvPr/>
        </p:nvCxnSpPr>
        <p:spPr>
          <a:xfrm flipV="1">
            <a:off x="4855573" y="4687857"/>
            <a:ext cx="362660" cy="4614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Arc 77">
            <a:extLst>
              <a:ext uri="{FF2B5EF4-FFF2-40B4-BE49-F238E27FC236}">
                <a16:creationId xmlns:a16="http://schemas.microsoft.com/office/drawing/2014/main" id="{F3B3F93F-520F-4FE8-9151-E3F74EF897CC}"/>
              </a:ext>
            </a:extLst>
          </p:cNvPr>
          <p:cNvSpPr/>
          <p:nvPr/>
        </p:nvSpPr>
        <p:spPr>
          <a:xfrm rot="9508344" flipV="1">
            <a:off x="3428735" y="4733318"/>
            <a:ext cx="624654" cy="570895"/>
          </a:xfrm>
          <a:prstGeom prst="arc">
            <a:avLst>
              <a:gd name="adj1" fmla="val 11963768"/>
              <a:gd name="adj2" fmla="val 13828211"/>
            </a:avLst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Open Sans" charset="0"/>
              <a:ea typeface="Open Sans" charset="0"/>
              <a:cs typeface="Open Sans" charset="0"/>
            </a:endParaRPr>
          </a:p>
        </p:txBody>
      </p:sp>
      <p:sp>
        <p:nvSpPr>
          <p:cNvPr id="43" name="Arc 77">
            <a:extLst>
              <a:ext uri="{FF2B5EF4-FFF2-40B4-BE49-F238E27FC236}">
                <a16:creationId xmlns:a16="http://schemas.microsoft.com/office/drawing/2014/main" id="{567EF55F-E75D-47C9-A94E-ABFEB9105B31}"/>
              </a:ext>
            </a:extLst>
          </p:cNvPr>
          <p:cNvSpPr/>
          <p:nvPr/>
        </p:nvSpPr>
        <p:spPr>
          <a:xfrm rot="12556714" flipV="1">
            <a:off x="4605975" y="4205340"/>
            <a:ext cx="462601" cy="798510"/>
          </a:xfrm>
          <a:prstGeom prst="arc">
            <a:avLst>
              <a:gd name="adj1" fmla="val 6524044"/>
              <a:gd name="adj2" fmla="val 10785193"/>
            </a:avLst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Open Sans" charset="0"/>
              <a:ea typeface="Open Sans" charset="0"/>
              <a:cs typeface="Open Sans" charset="0"/>
            </a:endParaRPr>
          </a:p>
        </p:txBody>
      </p:sp>
      <p:sp>
        <p:nvSpPr>
          <p:cNvPr id="44" name="Arc 77">
            <a:extLst>
              <a:ext uri="{FF2B5EF4-FFF2-40B4-BE49-F238E27FC236}">
                <a16:creationId xmlns:a16="http://schemas.microsoft.com/office/drawing/2014/main" id="{38D43190-5BB9-4DEB-8B18-88E46B294CE6}"/>
              </a:ext>
            </a:extLst>
          </p:cNvPr>
          <p:cNvSpPr/>
          <p:nvPr/>
        </p:nvSpPr>
        <p:spPr>
          <a:xfrm rot="12718045" flipV="1">
            <a:off x="4210918" y="4292006"/>
            <a:ext cx="462600" cy="798510"/>
          </a:xfrm>
          <a:prstGeom prst="arc">
            <a:avLst>
              <a:gd name="adj1" fmla="val 10461259"/>
              <a:gd name="adj2" fmla="val 12434243"/>
            </a:avLst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Open Sans" charset="0"/>
              <a:ea typeface="Open Sans" charset="0"/>
              <a:cs typeface="Open Sans" charset="0"/>
            </a:endParaRPr>
          </a:p>
        </p:txBody>
      </p:sp>
      <p:sp>
        <p:nvSpPr>
          <p:cNvPr id="45" name="Arc 77">
            <a:extLst>
              <a:ext uri="{FF2B5EF4-FFF2-40B4-BE49-F238E27FC236}">
                <a16:creationId xmlns:a16="http://schemas.microsoft.com/office/drawing/2014/main" id="{17E2F399-FFDE-4468-9A02-696BBCAE24D1}"/>
              </a:ext>
            </a:extLst>
          </p:cNvPr>
          <p:cNvSpPr/>
          <p:nvPr/>
        </p:nvSpPr>
        <p:spPr>
          <a:xfrm rot="6973588" flipV="1">
            <a:off x="3551604" y="4469285"/>
            <a:ext cx="738528" cy="945628"/>
          </a:xfrm>
          <a:prstGeom prst="arc">
            <a:avLst>
              <a:gd name="adj1" fmla="val 7904317"/>
              <a:gd name="adj2" fmla="val 8822125"/>
            </a:avLst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Open Sans" charset="0"/>
              <a:ea typeface="Open Sans" charset="0"/>
              <a:cs typeface="Open Sans" charset="0"/>
            </a:endParaRPr>
          </a:p>
        </p:txBody>
      </p:sp>
      <p:grpSp>
        <p:nvGrpSpPr>
          <p:cNvPr id="46" name="Group 3">
            <a:extLst>
              <a:ext uri="{FF2B5EF4-FFF2-40B4-BE49-F238E27FC236}">
                <a16:creationId xmlns:a16="http://schemas.microsoft.com/office/drawing/2014/main" id="{9CA9CE0F-3B1F-459C-B2E9-32B4443C6846}"/>
              </a:ext>
            </a:extLst>
          </p:cNvPr>
          <p:cNvGrpSpPr/>
          <p:nvPr/>
        </p:nvGrpSpPr>
        <p:grpSpPr>
          <a:xfrm>
            <a:off x="6165713" y="4230094"/>
            <a:ext cx="4971595" cy="1687266"/>
            <a:chOff x="-1047853" y="5158784"/>
            <a:chExt cx="13740393" cy="1687266"/>
          </a:xfrm>
        </p:grpSpPr>
        <p:cxnSp>
          <p:nvCxnSpPr>
            <p:cNvPr id="47" name="Straight Arrow Connector 7">
              <a:extLst>
                <a:ext uri="{FF2B5EF4-FFF2-40B4-BE49-F238E27FC236}">
                  <a16:creationId xmlns:a16="http://schemas.microsoft.com/office/drawing/2014/main" id="{54A693F6-7D1A-4068-9F92-93C42B5C5ACA}"/>
                </a:ext>
              </a:extLst>
            </p:cNvPr>
            <p:cNvCxnSpPr/>
            <p:nvPr/>
          </p:nvCxnSpPr>
          <p:spPr>
            <a:xfrm>
              <a:off x="464550" y="5455891"/>
              <a:ext cx="11226754" cy="0"/>
            </a:xfrm>
            <a:prstGeom prst="straightConnector1">
              <a:avLst/>
            </a:prstGeom>
            <a:ln w="22225">
              <a:solidFill>
                <a:srgbClr val="00A7E3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9">
              <a:extLst>
                <a:ext uri="{FF2B5EF4-FFF2-40B4-BE49-F238E27FC236}">
                  <a16:creationId xmlns:a16="http://schemas.microsoft.com/office/drawing/2014/main" id="{2C22F852-D783-43B8-A3FF-7725C06BA6E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016438" y="5158784"/>
              <a:ext cx="0" cy="297107"/>
            </a:xfrm>
            <a:prstGeom prst="line">
              <a:avLst/>
            </a:prstGeom>
            <a:ln>
              <a:solidFill>
                <a:srgbClr val="00A7E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59">
              <a:extLst>
                <a:ext uri="{FF2B5EF4-FFF2-40B4-BE49-F238E27FC236}">
                  <a16:creationId xmlns:a16="http://schemas.microsoft.com/office/drawing/2014/main" id="{48461A67-BE40-4135-AAAC-03428B119E8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522947" y="5455891"/>
              <a:ext cx="0" cy="163756"/>
            </a:xfrm>
            <a:prstGeom prst="line">
              <a:avLst/>
            </a:prstGeom>
            <a:ln>
              <a:solidFill>
                <a:srgbClr val="00A7E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Rectangle 61">
              <a:extLst>
                <a:ext uri="{FF2B5EF4-FFF2-40B4-BE49-F238E27FC236}">
                  <a16:creationId xmlns:a16="http://schemas.microsoft.com/office/drawing/2014/main" id="{90D9145A-6942-433F-9D96-083FCD13EE1E}"/>
                </a:ext>
              </a:extLst>
            </p:cNvPr>
            <p:cNvSpPr/>
            <p:nvPr/>
          </p:nvSpPr>
          <p:spPr>
            <a:xfrm>
              <a:off x="-1047853" y="5676499"/>
              <a:ext cx="13740393" cy="116955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ctr">
                <a:buSzPct val="25000"/>
              </a:pPr>
              <a:r>
                <a:rPr lang="es-MX" b="1" dirty="0">
                  <a:solidFill>
                    <a:srgbClr val="00A7E3"/>
                  </a:solidFill>
                  <a:latin typeface="Open Sans" charset="0"/>
                  <a:ea typeface="Open Sans" charset="0"/>
                  <a:cs typeface="Open Sans" charset="0"/>
                  <a:sym typeface="Open Sans"/>
                </a:rPr>
                <a:t>I’m staying with a friend. </a:t>
              </a:r>
            </a:p>
            <a:p>
              <a:pPr lvl="0" algn="ctr">
                <a:buSzPct val="25000"/>
              </a:pPr>
              <a:endParaRPr lang="es-MX" b="1" dirty="0">
                <a:solidFill>
                  <a:srgbClr val="00A7E3"/>
                </a:solidFill>
                <a:latin typeface="Open Sans" charset="0"/>
                <a:ea typeface="Open Sans" charset="0"/>
                <a:cs typeface="Open Sans" charset="0"/>
                <a:sym typeface="Open Sans"/>
              </a:endParaRPr>
            </a:p>
            <a:p>
              <a:pPr lvl="0" algn="ctr">
                <a:buSzPct val="25000"/>
              </a:pPr>
              <a:r>
                <a:rPr lang="es-MX" b="1" dirty="0">
                  <a:solidFill>
                    <a:srgbClr val="00A7E3"/>
                  </a:solidFill>
                  <a:latin typeface="Open Sans" charset="0"/>
                  <a:ea typeface="Open Sans" charset="0"/>
                  <a:cs typeface="Open Sans" charset="0"/>
                  <a:sym typeface="Open Sans"/>
                </a:rPr>
                <a:t>I’m repainting my apartment.</a:t>
              </a:r>
            </a:p>
            <a:p>
              <a:pPr lvl="0" algn="ctr">
                <a:buSzPct val="25000"/>
              </a:pPr>
              <a:endParaRPr lang="es-MX" b="1" dirty="0">
                <a:solidFill>
                  <a:srgbClr val="00A7E3"/>
                </a:solidFill>
                <a:latin typeface="Open Sans" charset="0"/>
                <a:ea typeface="Open Sans" charset="0"/>
                <a:cs typeface="Open Sans" charset="0"/>
                <a:sym typeface="Open Sans"/>
              </a:endParaRPr>
            </a:p>
            <a:p>
              <a:pPr lvl="0" algn="ctr">
                <a:buSzPct val="25000"/>
              </a:pPr>
              <a:endParaRPr lang="en-US" b="1" dirty="0">
                <a:solidFill>
                  <a:srgbClr val="00A7E3"/>
                </a:solidFill>
                <a:latin typeface="Open Sans" charset="0"/>
                <a:ea typeface="Open Sans" charset="0"/>
                <a:cs typeface="Open Sans" charset="0"/>
                <a:sym typeface="Open Sans"/>
              </a:endParaRPr>
            </a:p>
          </p:txBody>
        </p:sp>
      </p:grpSp>
      <p:sp>
        <p:nvSpPr>
          <p:cNvPr id="52" name="Rectangle 55">
            <a:extLst>
              <a:ext uri="{FF2B5EF4-FFF2-40B4-BE49-F238E27FC236}">
                <a16:creationId xmlns:a16="http://schemas.microsoft.com/office/drawing/2014/main" id="{1457A29D-8614-4E91-85FF-AC5E69B77C8C}"/>
              </a:ext>
            </a:extLst>
          </p:cNvPr>
          <p:cNvSpPr/>
          <p:nvPr/>
        </p:nvSpPr>
        <p:spPr>
          <a:xfrm>
            <a:off x="8297389" y="3978244"/>
            <a:ext cx="82917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SzPct val="25000"/>
            </a:pPr>
            <a:r>
              <a:rPr lang="en-US" b="1" dirty="0">
                <a:solidFill>
                  <a:schemeClr val="tx1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Now</a:t>
            </a:r>
          </a:p>
        </p:txBody>
      </p:sp>
      <p:cxnSp>
        <p:nvCxnSpPr>
          <p:cNvPr id="53" name="Straight Connector 59">
            <a:extLst>
              <a:ext uri="{FF2B5EF4-FFF2-40B4-BE49-F238E27FC236}">
                <a16:creationId xmlns:a16="http://schemas.microsoft.com/office/drawing/2014/main" id="{FCE15F3F-6872-4D81-B048-B77F47829356}"/>
              </a:ext>
            </a:extLst>
          </p:cNvPr>
          <p:cNvCxnSpPr>
            <a:cxnSpLocks/>
          </p:cNvCxnSpPr>
          <p:nvPr/>
        </p:nvCxnSpPr>
        <p:spPr>
          <a:xfrm flipV="1">
            <a:off x="8907520" y="4529848"/>
            <a:ext cx="0" cy="163756"/>
          </a:xfrm>
          <a:prstGeom prst="line">
            <a:avLst/>
          </a:prstGeom>
          <a:ln>
            <a:solidFill>
              <a:srgbClr val="00A7E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72">
            <a:extLst>
              <a:ext uri="{FF2B5EF4-FFF2-40B4-BE49-F238E27FC236}">
                <a16:creationId xmlns:a16="http://schemas.microsoft.com/office/drawing/2014/main" id="{C63048B9-3125-40E6-A51B-20E417E7C42B}"/>
              </a:ext>
            </a:extLst>
          </p:cNvPr>
          <p:cNvCxnSpPr>
            <a:cxnSpLocks/>
          </p:cNvCxnSpPr>
          <p:nvPr/>
        </p:nvCxnSpPr>
        <p:spPr>
          <a:xfrm flipV="1">
            <a:off x="8543182" y="4646652"/>
            <a:ext cx="362660" cy="4614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Pentagon 2">
            <a:extLst>
              <a:ext uri="{FF2B5EF4-FFF2-40B4-BE49-F238E27FC236}">
                <a16:creationId xmlns:a16="http://schemas.microsoft.com/office/drawing/2014/main" id="{BF870EB4-9489-48EC-9FA7-F09F5185E7A3}"/>
              </a:ext>
            </a:extLst>
          </p:cNvPr>
          <p:cNvSpPr/>
          <p:nvPr/>
        </p:nvSpPr>
        <p:spPr>
          <a:xfrm>
            <a:off x="9453291" y="5863638"/>
            <a:ext cx="2463060" cy="814562"/>
          </a:xfrm>
          <a:prstGeom prst="homePlate">
            <a:avLst/>
          </a:prstGeom>
          <a:solidFill>
            <a:srgbClr val="00A7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1600" dirty="0">
                <a:latin typeface="Open Sans"/>
                <a:ea typeface="Open Sans"/>
                <a:cs typeface="Open Sans"/>
                <a:sym typeface="Open Sans"/>
              </a:rPr>
              <a:t>How do we make sentences in these structures?</a:t>
            </a:r>
          </a:p>
        </p:txBody>
      </p:sp>
      <p:sp>
        <p:nvSpPr>
          <p:cNvPr id="51" name="Google Shape;65;p15"/>
          <p:cNvSpPr txBox="1">
            <a:spLocks noGrp="1"/>
          </p:cNvSpPr>
          <p:nvPr>
            <p:ph type="ftr" idx="11"/>
          </p:nvPr>
        </p:nvSpPr>
        <p:spPr>
          <a:xfrm>
            <a:off x="275336" y="6343903"/>
            <a:ext cx="6327600" cy="3650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dirty="0"/>
              <a:t>Copyright © 2018 by Pearson Education      Gold Experience 2nd Edition B1</a:t>
            </a:r>
            <a:endParaRPr sz="1100" b="0" i="0" u="none" strike="noStrike" cap="none" dirty="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4128442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6" grpId="0"/>
      <p:bldP spid="40" grpId="0"/>
      <p:bldP spid="42" grpId="0" animBg="1"/>
      <p:bldP spid="43" grpId="0" animBg="1"/>
      <p:bldP spid="44" grpId="0" animBg="1"/>
      <p:bldP spid="45" grpId="0" animBg="1"/>
      <p:bldP spid="52" grpId="0"/>
      <p:bldP spid="5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BE6F9"/>
        </a:solidFill>
        <a:effectLst/>
      </p:bgPr>
    </p:bg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title" idx="4294967295"/>
          </p:nvPr>
        </p:nvSpPr>
        <p:spPr>
          <a:xfrm>
            <a:off x="450601" y="229387"/>
            <a:ext cx="11000501" cy="13120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buSzPct val="25000"/>
              <a:buFont typeface="Rokkitt"/>
              <a:buNone/>
            </a:pPr>
            <a:r>
              <a:rPr lang="en-US" sz="4400" b="1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F</a:t>
            </a:r>
            <a:r>
              <a:rPr lang="en-US" sz="4400" b="1" i="0" u="none" strike="noStrike" cap="none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orm: </a:t>
            </a:r>
            <a:r>
              <a:rPr lang="en-US" sz="4400" i="0" u="none" strike="noStrike" cap="none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How do we make sentences?</a:t>
            </a:r>
          </a:p>
        </p:txBody>
      </p:sp>
      <p:sp>
        <p:nvSpPr>
          <p:cNvPr id="30" name="Rounded Rectangular Callout 29"/>
          <p:cNvSpPr/>
          <p:nvPr/>
        </p:nvSpPr>
        <p:spPr>
          <a:xfrm>
            <a:off x="3209366" y="1088573"/>
            <a:ext cx="7256718" cy="383938"/>
          </a:xfrm>
          <a:prstGeom prst="wedgeRoundRectCallout">
            <a:avLst>
              <a:gd name="adj1" fmla="val 56820"/>
              <a:gd name="adj2" fmla="val 25614"/>
              <a:gd name="adj3" fmla="val 16667"/>
            </a:avLst>
          </a:prstGeom>
          <a:solidFill>
            <a:srgbClr val="F49C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buSzPct val="25000"/>
            </a:pPr>
            <a:r>
              <a:rPr lang="en-US" sz="1600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Using the verb </a:t>
            </a:r>
            <a:r>
              <a:rPr lang="en-US" sz="1600" i="1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live</a:t>
            </a:r>
            <a:r>
              <a:rPr lang="en-US" sz="1600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 in all the examples, complete the gaps in the tables.</a:t>
            </a:r>
          </a:p>
        </p:txBody>
      </p:sp>
      <p:pic>
        <p:nvPicPr>
          <p:cNvPr id="35" name="Picture 3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4356" y="665248"/>
            <a:ext cx="933483" cy="933483"/>
          </a:xfrm>
          <a:prstGeom prst="rect">
            <a:avLst/>
          </a:prstGeom>
        </p:spPr>
      </p:pic>
      <p:graphicFrame>
        <p:nvGraphicFramePr>
          <p:cNvPr id="7" name="Table 50">
            <a:extLst>
              <a:ext uri="{FF2B5EF4-FFF2-40B4-BE49-F238E27FC236}">
                <a16:creationId xmlns:a16="http://schemas.microsoft.com/office/drawing/2014/main" id="{8A1376BE-A2C5-4976-AE0F-8B04FCA9CC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0903302"/>
              </p:ext>
            </p:extLst>
          </p:nvPr>
        </p:nvGraphicFramePr>
        <p:xfrm>
          <a:off x="262722" y="1961771"/>
          <a:ext cx="5526860" cy="1031800"/>
        </p:xfrm>
        <a:graphic>
          <a:graphicData uri="http://schemas.openxmlformats.org/drawingml/2006/table">
            <a:tbl>
              <a:tblPr firstRow="1" bandRow="1">
                <a:tableStyleId>{C3A2CA1F-3267-4498-8071-7EE1E42671EB}</a:tableStyleId>
              </a:tblPr>
              <a:tblGrid>
                <a:gridCol w="27634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634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6596">
                <a:tc gridSpan="2">
                  <a:txBody>
                    <a:bodyPr/>
                    <a:lstStyle/>
                    <a:p>
                      <a:pPr algn="ctr"/>
                      <a:r>
                        <a:rPr lang="it-IT" sz="1600" b="1" dirty="0" err="1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present</a:t>
                      </a:r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 </a:t>
                      </a: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simple</a:t>
                      </a:r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: </a:t>
                      </a: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positive</a:t>
                      </a:r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 </a:t>
                      </a: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7E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600" dirty="0"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7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4178"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I</a:t>
                      </a:r>
                      <a:r>
                        <a:rPr lang="en-US" sz="1400" b="0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/You/We/They</a:t>
                      </a:r>
                      <a:endParaRPr lang="en-GB" sz="1400" b="0" dirty="0">
                        <a:solidFill>
                          <a:srgbClr val="002060"/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anchor="ctr"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1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live </a:t>
                      </a:r>
                      <a:r>
                        <a:rPr lang="en-GB" sz="1400" b="0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in Lisbon.</a:t>
                      </a:r>
                      <a:endParaRPr lang="en-GB" sz="1400" b="1" dirty="0">
                        <a:solidFill>
                          <a:srgbClr val="002060"/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1026"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solidFill>
                            <a:srgbClr val="002060"/>
                          </a:solidFill>
                          <a:latin typeface="Open Sans"/>
                          <a:ea typeface="Open Sans" charset="0"/>
                          <a:cs typeface="Open Sans" charset="0"/>
                        </a:rPr>
                        <a:t>He/She/It</a:t>
                      </a: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1" dirty="0">
                          <a:solidFill>
                            <a:srgbClr val="002060"/>
                          </a:solidFill>
                          <a:latin typeface="Open Sans"/>
                          <a:ea typeface="Open Sans" charset="0"/>
                          <a:cs typeface="Open Sans" charset="0"/>
                        </a:rPr>
                        <a:t>_____________ </a:t>
                      </a:r>
                      <a:r>
                        <a:rPr lang="en-GB" sz="1400" b="0" dirty="0">
                          <a:solidFill>
                            <a:srgbClr val="002060"/>
                          </a:solidFill>
                          <a:latin typeface="Open Sans"/>
                          <a:ea typeface="Open Sans" charset="0"/>
                          <a:cs typeface="Open Sans" charset="0"/>
                        </a:rPr>
                        <a:t>in Lisbon.</a:t>
                      </a:r>
                      <a:endParaRPr lang="en-GB" sz="1400" b="1" dirty="0">
                        <a:solidFill>
                          <a:srgbClr val="002060"/>
                        </a:solidFill>
                        <a:latin typeface="Open Sans"/>
                        <a:ea typeface="Open Sans" charset="0"/>
                        <a:cs typeface="Open Sans" charset="0"/>
                      </a:endParaRPr>
                    </a:p>
                  </a:txBody>
                  <a:tcPr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2316091"/>
                  </a:ext>
                </a:extLst>
              </a:tr>
            </a:tbl>
          </a:graphicData>
        </a:graphic>
      </p:graphicFrame>
      <p:graphicFrame>
        <p:nvGraphicFramePr>
          <p:cNvPr id="8" name="Table 50">
            <a:extLst>
              <a:ext uri="{FF2B5EF4-FFF2-40B4-BE49-F238E27FC236}">
                <a16:creationId xmlns:a16="http://schemas.microsoft.com/office/drawing/2014/main" id="{3D9DC39C-4AB9-4D23-8E12-7A3367CC2E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5503872"/>
              </p:ext>
            </p:extLst>
          </p:nvPr>
        </p:nvGraphicFramePr>
        <p:xfrm>
          <a:off x="262722" y="3168186"/>
          <a:ext cx="5526860" cy="1258670"/>
        </p:xfrm>
        <a:graphic>
          <a:graphicData uri="http://schemas.openxmlformats.org/drawingml/2006/table">
            <a:tbl>
              <a:tblPr firstRow="1" bandRow="1">
                <a:tableStyleId>{C3A2CA1F-3267-4498-8071-7EE1E42671EB}</a:tableStyleId>
              </a:tblPr>
              <a:tblGrid>
                <a:gridCol w="27634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634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6580">
                <a:tc gridSpan="2">
                  <a:txBody>
                    <a:bodyPr/>
                    <a:lstStyle/>
                    <a:p>
                      <a:pPr algn="ctr"/>
                      <a:r>
                        <a:rPr lang="it-IT" sz="1600" b="1" dirty="0" err="1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present</a:t>
                      </a:r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 </a:t>
                      </a: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simple</a:t>
                      </a:r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: </a:t>
                      </a: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negative</a:t>
                      </a:r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 </a:t>
                      </a: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7E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600" dirty="0"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7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1079"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I</a:t>
                      </a:r>
                      <a:r>
                        <a:rPr lang="en-US" sz="1400" b="0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/You/We/They</a:t>
                      </a:r>
                      <a:endParaRPr lang="en-GB" sz="1400" b="0" dirty="0">
                        <a:solidFill>
                          <a:srgbClr val="002060"/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anchor="ctr"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1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__________________ </a:t>
                      </a:r>
                      <a:r>
                        <a:rPr lang="en-GB" sz="1400" b="0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in London.</a:t>
                      </a:r>
                      <a:endParaRPr lang="en-GB" sz="1400" b="1" dirty="0">
                        <a:solidFill>
                          <a:srgbClr val="002060"/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1011"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solidFill>
                            <a:srgbClr val="002060"/>
                          </a:solidFill>
                          <a:latin typeface="Open Sans"/>
                          <a:ea typeface="Open Sans" charset="0"/>
                          <a:cs typeface="Open Sans" charset="0"/>
                        </a:rPr>
                        <a:t>He/She/It</a:t>
                      </a: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1" dirty="0">
                          <a:solidFill>
                            <a:srgbClr val="002060"/>
                          </a:solidFill>
                          <a:latin typeface="Open Sans"/>
                          <a:ea typeface="Open Sans" charset="0"/>
                          <a:cs typeface="Open Sans" charset="0"/>
                        </a:rPr>
                        <a:t>doesn’t live </a:t>
                      </a:r>
                      <a:r>
                        <a:rPr lang="en-GB" sz="1400" b="0" dirty="0">
                          <a:solidFill>
                            <a:srgbClr val="002060"/>
                          </a:solidFill>
                          <a:latin typeface="Open Sans"/>
                          <a:ea typeface="Open Sans" charset="0"/>
                          <a:cs typeface="Open Sans" charset="0"/>
                        </a:rPr>
                        <a:t>in London.</a:t>
                      </a:r>
                      <a:endParaRPr lang="en-GB" sz="1400" b="1" dirty="0">
                        <a:solidFill>
                          <a:srgbClr val="002060"/>
                        </a:solidFill>
                        <a:latin typeface="Open Sans"/>
                        <a:ea typeface="Open Sans" charset="0"/>
                        <a:cs typeface="Open Sans" charset="0"/>
                      </a:endParaRPr>
                    </a:p>
                  </a:txBody>
                  <a:tcPr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2316091"/>
                  </a:ext>
                </a:extLst>
              </a:tr>
            </a:tbl>
          </a:graphicData>
        </a:graphic>
      </p:graphicFrame>
      <p:graphicFrame>
        <p:nvGraphicFramePr>
          <p:cNvPr id="9" name="Table 50">
            <a:extLst>
              <a:ext uri="{FF2B5EF4-FFF2-40B4-BE49-F238E27FC236}">
                <a16:creationId xmlns:a16="http://schemas.microsoft.com/office/drawing/2014/main" id="{AD3E27E4-EA74-4048-97D5-7DBE70C0BE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4703532"/>
              </p:ext>
            </p:extLst>
          </p:nvPr>
        </p:nvGraphicFramePr>
        <p:xfrm>
          <a:off x="262722" y="4590800"/>
          <a:ext cx="5526860" cy="1278414"/>
        </p:xfrm>
        <a:graphic>
          <a:graphicData uri="http://schemas.openxmlformats.org/drawingml/2006/table">
            <a:tbl>
              <a:tblPr firstRow="1" bandRow="1">
                <a:tableStyleId>{C3A2CA1F-3267-4498-8071-7EE1E42671EB}</a:tableStyleId>
              </a:tblPr>
              <a:tblGrid>
                <a:gridCol w="13817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817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1715">
                  <a:extLst>
                    <a:ext uri="{9D8B030D-6E8A-4147-A177-3AD203B41FA5}">
                      <a16:colId xmlns:a16="http://schemas.microsoft.com/office/drawing/2014/main" val="818070828"/>
                    </a:ext>
                  </a:extLst>
                </a:gridCol>
                <a:gridCol w="1381715">
                  <a:extLst>
                    <a:ext uri="{9D8B030D-6E8A-4147-A177-3AD203B41FA5}">
                      <a16:colId xmlns:a16="http://schemas.microsoft.com/office/drawing/2014/main" val="59297597"/>
                    </a:ext>
                  </a:extLst>
                </a:gridCol>
              </a:tblGrid>
              <a:tr h="439455">
                <a:tc gridSpan="4">
                  <a:txBody>
                    <a:bodyPr/>
                    <a:lstStyle/>
                    <a:p>
                      <a:pPr algn="ctr"/>
                      <a:r>
                        <a:rPr lang="it-IT" sz="1600" b="1" dirty="0" err="1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present</a:t>
                      </a:r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 </a:t>
                      </a: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simple</a:t>
                      </a:r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: </a:t>
                      </a:r>
                      <a:r>
                        <a:rPr lang="fr-FR" sz="1600" b="1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question</a:t>
                      </a:r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 </a:t>
                      </a: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7E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600" dirty="0"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7E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9504">
                <a:tc rowSpan="2"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(</a:t>
                      </a:r>
                      <a:r>
                        <a:rPr lang="fr-FR" sz="1400" b="0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question</a:t>
                      </a:r>
                      <a:r>
                        <a:rPr lang="en-GB" sz="1400" b="0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 word)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1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___________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I</a:t>
                      </a:r>
                      <a:r>
                        <a:rPr lang="en-US" sz="1400" b="0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/you/we/they</a:t>
                      </a:r>
                      <a:endParaRPr lang="en-GB" sz="1400" b="0" dirty="0">
                        <a:solidFill>
                          <a:srgbClr val="002060"/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en-GB" sz="1400" b="1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live</a:t>
                      </a:r>
                      <a:r>
                        <a:rPr lang="en-GB" sz="1400" b="0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 here?</a:t>
                      </a:r>
                      <a:endParaRPr lang="en-GB" sz="1400" b="1" dirty="0">
                        <a:solidFill>
                          <a:srgbClr val="002060"/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9455">
                <a:tc vMerge="1">
                  <a:txBody>
                    <a:bodyPr/>
                    <a:lstStyle/>
                    <a:p>
                      <a:pPr algn="l"/>
                      <a:endParaRPr lang="en-GB" sz="1600" b="0" dirty="0">
                        <a:solidFill>
                          <a:srgbClr val="002060"/>
                        </a:solidFill>
                        <a:latin typeface="Open Sans"/>
                        <a:ea typeface="Open Sans" charset="0"/>
                        <a:cs typeface="Open Sans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600" b="1" dirty="0">
                          <a:solidFill>
                            <a:srgbClr val="002060"/>
                          </a:solidFill>
                          <a:latin typeface="Open Sans"/>
                          <a:ea typeface="Open Sans" charset="0"/>
                          <a:cs typeface="Open Sans" charset="0"/>
                        </a:rPr>
                        <a:t>__________</a:t>
                      </a: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600" b="0" dirty="0">
                          <a:solidFill>
                            <a:srgbClr val="002060"/>
                          </a:solidFill>
                          <a:latin typeface="Open Sans"/>
                          <a:ea typeface="Open Sans" charset="0"/>
                          <a:cs typeface="Open Sans" charset="0"/>
                        </a:rPr>
                        <a:t>he/she/it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/>
                      <a:endParaRPr lang="en-GB" sz="1600" b="1" dirty="0">
                        <a:solidFill>
                          <a:srgbClr val="002060"/>
                        </a:solidFill>
                        <a:latin typeface="Open Sans"/>
                        <a:ea typeface="Open Sans" charset="0"/>
                        <a:cs typeface="Open Sans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2316091"/>
                  </a:ext>
                </a:extLst>
              </a:tr>
            </a:tbl>
          </a:graphicData>
        </a:graphic>
      </p:graphicFrame>
      <p:sp>
        <p:nvSpPr>
          <p:cNvPr id="4" name="Rectángulo 3">
            <a:extLst>
              <a:ext uri="{FF2B5EF4-FFF2-40B4-BE49-F238E27FC236}">
                <a16:creationId xmlns:a16="http://schemas.microsoft.com/office/drawing/2014/main" id="{AD16341A-3D63-4C09-8618-DCDCE3766802}"/>
              </a:ext>
            </a:extLst>
          </p:cNvPr>
          <p:cNvSpPr/>
          <p:nvPr/>
        </p:nvSpPr>
        <p:spPr>
          <a:xfrm>
            <a:off x="3345654" y="2636943"/>
            <a:ext cx="58397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rgbClr val="002060"/>
                </a:solidFill>
                <a:latin typeface="Open Sans" charset="0"/>
                <a:ea typeface="Open Sans" charset="0"/>
                <a:cs typeface="Open Sans" charset="0"/>
              </a:rPr>
              <a:t>lives</a:t>
            </a:r>
            <a:endParaRPr lang="en-US" dirty="0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03BB6B12-B9E3-4418-BD57-98851599B4FF}"/>
              </a:ext>
            </a:extLst>
          </p:cNvPr>
          <p:cNvSpPr/>
          <p:nvPr/>
        </p:nvSpPr>
        <p:spPr>
          <a:xfrm>
            <a:off x="3273968" y="3572217"/>
            <a:ext cx="97975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rgbClr val="002060"/>
                </a:solidFill>
                <a:latin typeface="Open Sans" charset="0"/>
                <a:ea typeface="Open Sans" charset="0"/>
                <a:cs typeface="Open Sans" charset="0"/>
              </a:rPr>
              <a:t>don’t live</a:t>
            </a:r>
            <a:endParaRPr lang="en-US" dirty="0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AF5ACB2F-20B0-4471-A8B5-533C02B7E7FA}"/>
              </a:ext>
            </a:extLst>
          </p:cNvPr>
          <p:cNvSpPr/>
          <p:nvPr/>
        </p:nvSpPr>
        <p:spPr>
          <a:xfrm>
            <a:off x="1941112" y="5013159"/>
            <a:ext cx="42398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rgbClr val="002060"/>
                </a:solidFill>
                <a:latin typeface="Open Sans" charset="0"/>
                <a:ea typeface="Open Sans" charset="0"/>
                <a:cs typeface="Open Sans" charset="0"/>
              </a:rPr>
              <a:t>Do</a:t>
            </a:r>
            <a:endParaRPr lang="en-US" dirty="0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1AB9A14D-177E-4226-B3CB-850F8C5D60C2}"/>
              </a:ext>
            </a:extLst>
          </p:cNvPr>
          <p:cNvSpPr/>
          <p:nvPr/>
        </p:nvSpPr>
        <p:spPr>
          <a:xfrm>
            <a:off x="1895753" y="5392706"/>
            <a:ext cx="62368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rgbClr val="002060"/>
                </a:solidFill>
                <a:latin typeface="Open Sans" charset="0"/>
                <a:ea typeface="Open Sans" charset="0"/>
                <a:cs typeface="Open Sans" charset="0"/>
              </a:rPr>
              <a:t>Does</a:t>
            </a:r>
            <a:endParaRPr lang="en-US" dirty="0"/>
          </a:p>
        </p:txBody>
      </p:sp>
      <p:graphicFrame>
        <p:nvGraphicFramePr>
          <p:cNvPr id="18" name="Table 50">
            <a:extLst>
              <a:ext uri="{FF2B5EF4-FFF2-40B4-BE49-F238E27FC236}">
                <a16:creationId xmlns:a16="http://schemas.microsoft.com/office/drawing/2014/main" id="{35E6F25C-2C2E-43F6-88E9-F16F3A2DC3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7720211"/>
              </p:ext>
            </p:extLst>
          </p:nvPr>
        </p:nvGraphicFramePr>
        <p:xfrm>
          <a:off x="6102359" y="1956788"/>
          <a:ext cx="5526860" cy="1472211"/>
        </p:xfrm>
        <a:graphic>
          <a:graphicData uri="http://schemas.openxmlformats.org/drawingml/2006/table">
            <a:tbl>
              <a:tblPr firstRow="1" bandRow="1">
                <a:tableStyleId>{C3A2CA1F-3267-4498-8071-7EE1E42671EB}</a:tableStyleId>
              </a:tblPr>
              <a:tblGrid>
                <a:gridCol w="16630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915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2344">
                  <a:extLst>
                    <a:ext uri="{9D8B030D-6E8A-4147-A177-3AD203B41FA5}">
                      <a16:colId xmlns:a16="http://schemas.microsoft.com/office/drawing/2014/main" val="3911299510"/>
                    </a:ext>
                  </a:extLst>
                </a:gridCol>
              </a:tblGrid>
              <a:tr h="379646">
                <a:tc gridSpan="3">
                  <a:txBody>
                    <a:bodyPr/>
                    <a:lstStyle/>
                    <a:p>
                      <a:pPr algn="ctr"/>
                      <a:r>
                        <a:rPr lang="it-IT" sz="1600" b="1" dirty="0" err="1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present</a:t>
                      </a:r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 </a:t>
                      </a:r>
                      <a:r>
                        <a:rPr lang="pt-BR" sz="1600" b="1" dirty="0" err="1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continuous</a:t>
                      </a:r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: </a:t>
                      </a: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positive</a:t>
                      </a:r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 and </a:t>
                      </a: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negative</a:t>
                      </a:r>
                      <a:endParaRPr lang="en-GB" sz="1600" b="1" dirty="0">
                        <a:solidFill>
                          <a:schemeClr val="bg1"/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7E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600" dirty="0"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7E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5133"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I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1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am/</a:t>
                      </a:r>
                      <a:r>
                        <a:rPr lang="en-US" sz="1400" b="1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am not (’m/’m not)</a:t>
                      </a:r>
                      <a:endParaRPr lang="en-GB" sz="1400" b="1" dirty="0">
                        <a:solidFill>
                          <a:srgbClr val="002060"/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l"/>
                      <a:r>
                        <a:rPr lang="en-GB" sz="1400" b="1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living </a:t>
                      </a:r>
                      <a:r>
                        <a:rPr lang="en-GB" sz="1400" b="0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here.</a:t>
                      </a:r>
                      <a:endParaRPr lang="en-GB" sz="1400" b="1" dirty="0">
                        <a:solidFill>
                          <a:srgbClr val="002060"/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3716"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solidFill>
                            <a:srgbClr val="002060"/>
                          </a:solidFill>
                          <a:latin typeface="Open Sans"/>
                          <a:ea typeface="Open Sans" charset="0"/>
                          <a:cs typeface="Open Sans" charset="0"/>
                        </a:rPr>
                        <a:t>He/She/It</a:t>
                      </a: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1" dirty="0">
                          <a:solidFill>
                            <a:srgbClr val="002060"/>
                          </a:solidFill>
                          <a:latin typeface="Open Sans"/>
                          <a:ea typeface="Open Sans" charset="0"/>
                          <a:cs typeface="Open Sans" charset="0"/>
                        </a:rPr>
                        <a:t>______________________</a:t>
                      </a:r>
                    </a:p>
                  </a:txBody>
                  <a:tcPr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/>
                      <a:endParaRPr lang="en-GB" sz="1600" b="1" dirty="0">
                        <a:solidFill>
                          <a:srgbClr val="002060"/>
                        </a:solidFill>
                        <a:latin typeface="Open Sans"/>
                        <a:ea typeface="Open Sans" charset="0"/>
                        <a:cs typeface="Open Sans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2316091"/>
                  </a:ext>
                </a:extLst>
              </a:tr>
              <a:tr h="373716"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solidFill>
                            <a:srgbClr val="002060"/>
                          </a:solidFill>
                          <a:latin typeface="Open Sans"/>
                          <a:ea typeface="Open Sans" charset="0"/>
                          <a:cs typeface="Open Sans" charset="0"/>
                        </a:rPr>
                        <a:t>You/We/They</a:t>
                      </a: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1" dirty="0">
                          <a:solidFill>
                            <a:srgbClr val="002060"/>
                          </a:solidFill>
                          <a:latin typeface="Open Sans"/>
                          <a:ea typeface="Open Sans" charset="0"/>
                          <a:cs typeface="Open Sans" charset="0"/>
                        </a:rPr>
                        <a:t>are/are not (’re/aren’t)</a:t>
                      </a:r>
                    </a:p>
                  </a:txBody>
                  <a:tcPr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/>
                      <a:endParaRPr lang="en-GB" sz="1600" b="1" dirty="0">
                        <a:solidFill>
                          <a:srgbClr val="002060"/>
                        </a:solidFill>
                        <a:latin typeface="Open Sans"/>
                        <a:ea typeface="Open Sans" charset="0"/>
                        <a:cs typeface="Open Sans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3202128"/>
                  </a:ext>
                </a:extLst>
              </a:tr>
            </a:tbl>
          </a:graphicData>
        </a:graphic>
      </p:graphicFrame>
      <p:graphicFrame>
        <p:nvGraphicFramePr>
          <p:cNvPr id="20" name="Table 50">
            <a:extLst>
              <a:ext uri="{FF2B5EF4-FFF2-40B4-BE49-F238E27FC236}">
                <a16:creationId xmlns:a16="http://schemas.microsoft.com/office/drawing/2014/main" id="{81FE7B19-1639-4FA7-BDBF-FBFEFC0A75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2733993"/>
              </p:ext>
            </p:extLst>
          </p:nvPr>
        </p:nvGraphicFramePr>
        <p:xfrm>
          <a:off x="6105072" y="3662452"/>
          <a:ext cx="5526860" cy="1259840"/>
        </p:xfrm>
        <a:graphic>
          <a:graphicData uri="http://schemas.openxmlformats.org/drawingml/2006/table">
            <a:tbl>
              <a:tblPr firstRow="1" bandRow="1">
                <a:tableStyleId>{C3A2CA1F-3267-4498-8071-7EE1E42671EB}</a:tableStyleId>
              </a:tblPr>
              <a:tblGrid>
                <a:gridCol w="13817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817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1715">
                  <a:extLst>
                    <a:ext uri="{9D8B030D-6E8A-4147-A177-3AD203B41FA5}">
                      <a16:colId xmlns:a16="http://schemas.microsoft.com/office/drawing/2014/main" val="818070828"/>
                    </a:ext>
                  </a:extLst>
                </a:gridCol>
                <a:gridCol w="1381715">
                  <a:extLst>
                    <a:ext uri="{9D8B030D-6E8A-4147-A177-3AD203B41FA5}">
                      <a16:colId xmlns:a16="http://schemas.microsoft.com/office/drawing/2014/main" val="59297597"/>
                    </a:ext>
                  </a:extLst>
                </a:gridCol>
              </a:tblGrid>
              <a:tr h="273441">
                <a:tc gridSpan="4">
                  <a:txBody>
                    <a:bodyPr/>
                    <a:lstStyle/>
                    <a:p>
                      <a:pPr algn="ctr"/>
                      <a:r>
                        <a:rPr lang="it-IT" sz="1600" b="1" dirty="0" err="1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present</a:t>
                      </a:r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 </a:t>
                      </a:r>
                      <a:r>
                        <a:rPr lang="pt-BR" sz="1600" b="1" dirty="0" err="1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continuous</a:t>
                      </a:r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: </a:t>
                      </a:r>
                      <a:r>
                        <a:rPr lang="fr-FR" sz="1600" b="1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question</a:t>
                      </a:r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 </a:t>
                      </a: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7E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600" dirty="0"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7E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(</a:t>
                      </a:r>
                      <a:r>
                        <a:rPr lang="fr-FR" sz="1400" b="0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question</a:t>
                      </a:r>
                      <a:r>
                        <a:rPr lang="en-GB" sz="1400" b="0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 word)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1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__________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l"/>
                      <a:r>
                        <a:rPr lang="en-GB" sz="1400" b="1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_______</a:t>
                      </a:r>
                      <a:r>
                        <a:rPr lang="en-GB" sz="1400" b="1" baseline="0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 </a:t>
                      </a:r>
                      <a:r>
                        <a:rPr lang="en-GB" sz="1400" b="0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here?</a:t>
                      </a:r>
                      <a:endParaRPr lang="en-GB" sz="1400" b="1" dirty="0">
                        <a:solidFill>
                          <a:srgbClr val="002060"/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32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1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Is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he/she/it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1407991"/>
                  </a:ext>
                </a:extLst>
              </a:tr>
              <a:tr h="3149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1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Are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you/we/they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3872644"/>
                  </a:ext>
                </a:extLst>
              </a:tr>
            </a:tbl>
          </a:graphicData>
        </a:graphic>
      </p:graphicFrame>
      <p:sp>
        <p:nvSpPr>
          <p:cNvPr id="22" name="Rectángulo 21">
            <a:extLst>
              <a:ext uri="{FF2B5EF4-FFF2-40B4-BE49-F238E27FC236}">
                <a16:creationId xmlns:a16="http://schemas.microsoft.com/office/drawing/2014/main" id="{668590FC-40EB-4E03-B960-4F7CE34F3CDE}"/>
              </a:ext>
            </a:extLst>
          </p:cNvPr>
          <p:cNvSpPr/>
          <p:nvPr/>
        </p:nvSpPr>
        <p:spPr>
          <a:xfrm>
            <a:off x="7992058" y="2636944"/>
            <a:ext cx="164383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rgbClr val="002060"/>
                </a:solidFill>
                <a:latin typeface="Open Sans" charset="0"/>
                <a:ea typeface="Open Sans" charset="0"/>
                <a:cs typeface="Open Sans" charset="0"/>
              </a:rPr>
              <a:t>is/is not (’s/isn’t)</a:t>
            </a:r>
            <a:endParaRPr lang="en-US" dirty="0"/>
          </a:p>
        </p:txBody>
      </p:sp>
      <p:sp>
        <p:nvSpPr>
          <p:cNvPr id="23" name="Rectángulo 22">
            <a:extLst>
              <a:ext uri="{FF2B5EF4-FFF2-40B4-BE49-F238E27FC236}">
                <a16:creationId xmlns:a16="http://schemas.microsoft.com/office/drawing/2014/main" id="{7E3B2368-7E24-46CE-8389-26FBEB6D7A01}"/>
              </a:ext>
            </a:extLst>
          </p:cNvPr>
          <p:cNvSpPr/>
          <p:nvPr/>
        </p:nvSpPr>
        <p:spPr>
          <a:xfrm>
            <a:off x="7532964" y="3975443"/>
            <a:ext cx="47395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rgbClr val="002060"/>
                </a:solidFill>
                <a:latin typeface="Open Sans" charset="0"/>
                <a:ea typeface="Open Sans" charset="0"/>
                <a:cs typeface="Open Sans" charset="0"/>
              </a:rPr>
              <a:t>Am</a:t>
            </a:r>
            <a:endParaRPr lang="en-US" dirty="0"/>
          </a:p>
        </p:txBody>
      </p:sp>
      <p:sp>
        <p:nvSpPr>
          <p:cNvPr id="24" name="Rectángulo 23">
            <a:extLst>
              <a:ext uri="{FF2B5EF4-FFF2-40B4-BE49-F238E27FC236}">
                <a16:creationId xmlns:a16="http://schemas.microsoft.com/office/drawing/2014/main" id="{05C0FEBF-0538-493A-B268-2A7AFCA3377B}"/>
              </a:ext>
            </a:extLst>
          </p:cNvPr>
          <p:cNvSpPr/>
          <p:nvPr/>
        </p:nvSpPr>
        <p:spPr>
          <a:xfrm>
            <a:off x="10263541" y="4246415"/>
            <a:ext cx="65349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rgbClr val="002060"/>
                </a:solidFill>
                <a:latin typeface="Open Sans" charset="0"/>
                <a:ea typeface="Open Sans" charset="0"/>
                <a:cs typeface="Open Sans" charset="0"/>
              </a:rPr>
              <a:t>living</a:t>
            </a:r>
            <a:endParaRPr lang="en-US" dirty="0"/>
          </a:p>
        </p:txBody>
      </p:sp>
      <p:sp>
        <p:nvSpPr>
          <p:cNvPr id="27" name="Google Shape;65;p15"/>
          <p:cNvSpPr txBox="1">
            <a:spLocks noGrp="1"/>
          </p:cNvSpPr>
          <p:nvPr>
            <p:ph type="ftr" idx="11"/>
          </p:nvPr>
        </p:nvSpPr>
        <p:spPr>
          <a:xfrm>
            <a:off x="275336" y="6343903"/>
            <a:ext cx="6327600" cy="3650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dirty="0"/>
              <a:t>Copyright © 2018 by Pearson Education      Gold Experience 2nd Edition B1</a:t>
            </a:r>
            <a:endParaRPr sz="1100" b="0" i="0" u="none" strike="noStrike" cap="none" dirty="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3084459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4" grpId="0"/>
      <p:bldP spid="13" grpId="0"/>
      <p:bldP spid="14" grpId="0"/>
      <p:bldP spid="15" grpId="0"/>
      <p:bldP spid="22" grpId="0"/>
      <p:bldP spid="23" grpId="0"/>
      <p:bldP spid="2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BE6F9"/>
        </a:solidFill>
        <a:effectLst/>
      </p:bgPr>
    </p:bg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title" idx="4294967295"/>
          </p:nvPr>
        </p:nvSpPr>
        <p:spPr>
          <a:xfrm>
            <a:off x="450601" y="229387"/>
            <a:ext cx="11000501" cy="13120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buSzPct val="25000"/>
              <a:buFont typeface="Rokkitt"/>
              <a:buNone/>
            </a:pPr>
            <a:r>
              <a:rPr lang="en-US" sz="4400" b="1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F</a:t>
            </a:r>
            <a:r>
              <a:rPr lang="en-US" sz="4400" b="1" i="0" u="none" strike="noStrike" cap="none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orm: </a:t>
            </a:r>
            <a:r>
              <a:rPr lang="en-US" sz="4400" i="0" u="none" strike="noStrike" cap="none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How do we make sentences?</a:t>
            </a:r>
          </a:p>
        </p:txBody>
      </p:sp>
      <p:graphicFrame>
        <p:nvGraphicFramePr>
          <p:cNvPr id="10" name="Table 50">
            <a:extLst>
              <a:ext uri="{FF2B5EF4-FFF2-40B4-BE49-F238E27FC236}">
                <a16:creationId xmlns:a16="http://schemas.microsoft.com/office/drawing/2014/main" id="{5719DD42-939A-48F7-96B7-D175E584FA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496211"/>
              </p:ext>
            </p:extLst>
          </p:nvPr>
        </p:nvGraphicFramePr>
        <p:xfrm>
          <a:off x="317151" y="2280069"/>
          <a:ext cx="5526860" cy="1947216"/>
        </p:xfrm>
        <a:graphic>
          <a:graphicData uri="http://schemas.openxmlformats.org/drawingml/2006/table">
            <a:tbl>
              <a:tblPr firstRow="1" bandRow="1">
                <a:tableStyleId>{C3A2CA1F-3267-4498-8071-7EE1E42671EB}</a:tableStyleId>
              </a:tblPr>
              <a:tblGrid>
                <a:gridCol w="12093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36763">
                  <a:extLst>
                    <a:ext uri="{9D8B030D-6E8A-4147-A177-3AD203B41FA5}">
                      <a16:colId xmlns:a16="http://schemas.microsoft.com/office/drawing/2014/main" val="818070828"/>
                    </a:ext>
                  </a:extLst>
                </a:gridCol>
                <a:gridCol w="2080707">
                  <a:extLst>
                    <a:ext uri="{9D8B030D-6E8A-4147-A177-3AD203B41FA5}">
                      <a16:colId xmlns:a16="http://schemas.microsoft.com/office/drawing/2014/main" val="59297597"/>
                    </a:ext>
                  </a:extLst>
                </a:gridCol>
              </a:tblGrid>
              <a:tr h="419988">
                <a:tc gridSpan="3">
                  <a:txBody>
                    <a:bodyPr/>
                    <a:lstStyle/>
                    <a:p>
                      <a:pPr algn="ctr"/>
                      <a:r>
                        <a:rPr lang="it-IT" sz="1600" b="1" dirty="0" err="1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present</a:t>
                      </a:r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 </a:t>
                      </a: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simple</a:t>
                      </a:r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: </a:t>
                      </a: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short</a:t>
                      </a:r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 answers </a:t>
                      </a: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7E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807">
                <a:tc rowSpan="2"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Yes, 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I</a:t>
                      </a:r>
                      <a:r>
                        <a:rPr lang="en-US" sz="1400" b="0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/you/we/they</a:t>
                      </a:r>
                      <a:endParaRPr lang="en-GB" sz="1400" b="0" dirty="0">
                        <a:solidFill>
                          <a:srgbClr val="002060"/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1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___________________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807">
                <a:tc vMerge="1">
                  <a:txBody>
                    <a:bodyPr/>
                    <a:lstStyle/>
                    <a:p>
                      <a:pPr algn="l"/>
                      <a:endParaRPr lang="en-GB" sz="1400" b="0" dirty="0">
                        <a:solidFill>
                          <a:srgbClr val="002060"/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>
                          <a:solidFill>
                            <a:srgbClr val="002060"/>
                          </a:solidFill>
                          <a:latin typeface="Open Sans"/>
                          <a:ea typeface="Open Sans" charset="0"/>
                          <a:cs typeface="Open Sans" charset="0"/>
                        </a:rPr>
                        <a:t>he/she/it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1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does.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2970746"/>
                  </a:ext>
                </a:extLst>
              </a:tr>
              <a:tr h="381807">
                <a:tc rowSpan="2"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No, 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I</a:t>
                      </a:r>
                      <a:r>
                        <a:rPr lang="en-US" sz="1400" b="0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/you/we/they</a:t>
                      </a:r>
                      <a:endParaRPr lang="en-GB" sz="1400" b="0" dirty="0">
                        <a:solidFill>
                          <a:srgbClr val="002060"/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1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don’t.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0042017"/>
                  </a:ext>
                </a:extLst>
              </a:tr>
              <a:tr h="381807">
                <a:tc vMerge="1">
                  <a:txBody>
                    <a:bodyPr/>
                    <a:lstStyle/>
                    <a:p>
                      <a:pPr algn="l"/>
                      <a:endParaRPr lang="en-GB" sz="1400" b="0" dirty="0">
                        <a:solidFill>
                          <a:srgbClr val="002060"/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>
                          <a:solidFill>
                            <a:srgbClr val="002060"/>
                          </a:solidFill>
                          <a:latin typeface="Open Sans"/>
                          <a:ea typeface="Open Sans" charset="0"/>
                          <a:cs typeface="Open Sans" charset="0"/>
                        </a:rPr>
                        <a:t>he/she/it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1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___________________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5797095"/>
                  </a:ext>
                </a:extLst>
              </a:tr>
            </a:tbl>
          </a:graphicData>
        </a:graphic>
      </p:graphicFrame>
      <p:sp>
        <p:nvSpPr>
          <p:cNvPr id="16" name="Rectángulo 15">
            <a:extLst>
              <a:ext uri="{FF2B5EF4-FFF2-40B4-BE49-F238E27FC236}">
                <a16:creationId xmlns:a16="http://schemas.microsoft.com/office/drawing/2014/main" id="{41085427-B66D-4A97-9C1A-6F74B58348FB}"/>
              </a:ext>
            </a:extLst>
          </p:cNvPr>
          <p:cNvSpPr/>
          <p:nvPr/>
        </p:nvSpPr>
        <p:spPr>
          <a:xfrm>
            <a:off x="3812576" y="2715769"/>
            <a:ext cx="45388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rgbClr val="002060"/>
                </a:solidFill>
                <a:latin typeface="Open Sans" charset="0"/>
                <a:ea typeface="Open Sans" charset="0"/>
                <a:cs typeface="Open Sans" charset="0"/>
              </a:rPr>
              <a:t>do.</a:t>
            </a:r>
            <a:endParaRPr lang="en-US" dirty="0"/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89CBF2E6-1638-4488-B747-2E041BF92B01}"/>
              </a:ext>
            </a:extLst>
          </p:cNvPr>
          <p:cNvSpPr/>
          <p:nvPr/>
        </p:nvSpPr>
        <p:spPr>
          <a:xfrm>
            <a:off x="3776791" y="3836169"/>
            <a:ext cx="87291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rgbClr val="002060"/>
                </a:solidFill>
                <a:latin typeface="Open Sans" charset="0"/>
                <a:ea typeface="Open Sans" charset="0"/>
                <a:cs typeface="Open Sans" charset="0"/>
              </a:rPr>
              <a:t>doesn’t.</a:t>
            </a:r>
            <a:endParaRPr lang="en-US" dirty="0"/>
          </a:p>
        </p:txBody>
      </p:sp>
      <p:graphicFrame>
        <p:nvGraphicFramePr>
          <p:cNvPr id="21" name="Table 50">
            <a:extLst>
              <a:ext uri="{FF2B5EF4-FFF2-40B4-BE49-F238E27FC236}">
                <a16:creationId xmlns:a16="http://schemas.microsoft.com/office/drawing/2014/main" id="{C8F3946B-B65D-4117-9D7B-4CDA645C7D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4045661"/>
              </p:ext>
            </p:extLst>
          </p:nvPr>
        </p:nvGraphicFramePr>
        <p:xfrm>
          <a:off x="6093286" y="2278218"/>
          <a:ext cx="5526860" cy="2838068"/>
        </p:xfrm>
        <a:graphic>
          <a:graphicData uri="http://schemas.openxmlformats.org/drawingml/2006/table">
            <a:tbl>
              <a:tblPr firstRow="1" bandRow="1">
                <a:tableStyleId>{C3A2CA1F-3267-4498-8071-7EE1E42671EB}</a:tableStyleId>
              </a:tblPr>
              <a:tblGrid>
                <a:gridCol w="12093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36763">
                  <a:extLst>
                    <a:ext uri="{9D8B030D-6E8A-4147-A177-3AD203B41FA5}">
                      <a16:colId xmlns:a16="http://schemas.microsoft.com/office/drawing/2014/main" val="818070828"/>
                    </a:ext>
                  </a:extLst>
                </a:gridCol>
                <a:gridCol w="2080707">
                  <a:extLst>
                    <a:ext uri="{9D8B030D-6E8A-4147-A177-3AD203B41FA5}">
                      <a16:colId xmlns:a16="http://schemas.microsoft.com/office/drawing/2014/main" val="59297597"/>
                    </a:ext>
                  </a:extLst>
                </a:gridCol>
              </a:tblGrid>
              <a:tr h="367280">
                <a:tc gridSpan="3">
                  <a:txBody>
                    <a:bodyPr/>
                    <a:lstStyle/>
                    <a:p>
                      <a:pPr algn="ctr"/>
                      <a:r>
                        <a:rPr lang="it-IT" sz="1600" b="1" dirty="0" err="1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present</a:t>
                      </a:r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 </a:t>
                      </a:r>
                      <a:r>
                        <a:rPr lang="pt-BR" sz="1600" b="1" dirty="0" err="1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continuous</a:t>
                      </a:r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: </a:t>
                      </a: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short</a:t>
                      </a:r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 answers </a:t>
                      </a: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7E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3890">
                <a:tc rowSpan="3"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Yes, 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1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am.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3890">
                <a:tc vMerge="1">
                  <a:txBody>
                    <a:bodyPr/>
                    <a:lstStyle/>
                    <a:p>
                      <a:pPr algn="l"/>
                      <a:endParaRPr lang="en-GB" sz="1400" b="0" dirty="0">
                        <a:solidFill>
                          <a:srgbClr val="002060"/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>
                          <a:solidFill>
                            <a:srgbClr val="002060"/>
                          </a:solidFill>
                          <a:latin typeface="Open Sans"/>
                          <a:ea typeface="Open Sans" charset="0"/>
                          <a:cs typeface="Open Sans" charset="0"/>
                        </a:rPr>
                        <a:t>he/she/it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1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is.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2970746"/>
                  </a:ext>
                </a:extLst>
              </a:tr>
              <a:tr h="56761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you/we/they</a:t>
                      </a:r>
                      <a:endParaRPr lang="en-GB" sz="1400" b="0" dirty="0">
                        <a:solidFill>
                          <a:srgbClr val="002060"/>
                        </a:solidFill>
                        <a:latin typeface="Open Sans"/>
                        <a:ea typeface="Open Sans" charset="0"/>
                        <a:cs typeface="Open Sans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1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___________________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8869360"/>
                  </a:ext>
                </a:extLst>
              </a:tr>
              <a:tr h="333890">
                <a:tc rowSpan="3"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No, 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0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I</a:t>
                      </a:r>
                      <a:endParaRPr lang="en-GB" sz="1400" b="0" dirty="0">
                        <a:solidFill>
                          <a:srgbClr val="002060"/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1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am not/’m not.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0042017"/>
                  </a:ext>
                </a:extLst>
              </a:tr>
              <a:tr h="567614">
                <a:tc vMerge="1">
                  <a:txBody>
                    <a:bodyPr/>
                    <a:lstStyle/>
                    <a:p>
                      <a:pPr algn="l"/>
                      <a:endParaRPr lang="en-GB" sz="1400" b="0" dirty="0">
                        <a:solidFill>
                          <a:srgbClr val="002060"/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>
                          <a:solidFill>
                            <a:srgbClr val="002060"/>
                          </a:solidFill>
                          <a:latin typeface="Open Sans"/>
                          <a:ea typeface="Open Sans" charset="0"/>
                          <a:cs typeface="Open Sans" charset="0"/>
                        </a:rPr>
                        <a:t>he/she/it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1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___________________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5797095"/>
                  </a:ext>
                </a:extLst>
              </a:tr>
              <a:tr h="33389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you/we/they</a:t>
                      </a:r>
                      <a:endParaRPr lang="en-GB" sz="1400" b="0" dirty="0">
                        <a:solidFill>
                          <a:srgbClr val="002060"/>
                        </a:solidFill>
                        <a:latin typeface="Open Sans"/>
                        <a:ea typeface="Open Sans" charset="0"/>
                        <a:cs typeface="Open Sans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1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are not/aren’t.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5213368"/>
                  </a:ext>
                </a:extLst>
              </a:tr>
            </a:tbl>
          </a:graphicData>
        </a:graphic>
      </p:graphicFrame>
      <p:sp>
        <p:nvSpPr>
          <p:cNvPr id="25" name="Rectángulo 24">
            <a:extLst>
              <a:ext uri="{FF2B5EF4-FFF2-40B4-BE49-F238E27FC236}">
                <a16:creationId xmlns:a16="http://schemas.microsoft.com/office/drawing/2014/main" id="{E41813C1-66DE-47AD-B720-D75208F3BD67}"/>
              </a:ext>
            </a:extLst>
          </p:cNvPr>
          <p:cNvSpPr/>
          <p:nvPr/>
        </p:nvSpPr>
        <p:spPr>
          <a:xfrm>
            <a:off x="9600667" y="3366727"/>
            <a:ext cx="50411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rgbClr val="002060"/>
                </a:solidFill>
                <a:latin typeface="Open Sans" charset="0"/>
                <a:ea typeface="Open Sans" charset="0"/>
                <a:cs typeface="Open Sans" charset="0"/>
              </a:rPr>
              <a:t>are.</a:t>
            </a:r>
            <a:endParaRPr lang="en-US" dirty="0"/>
          </a:p>
        </p:txBody>
      </p:sp>
      <p:sp>
        <p:nvSpPr>
          <p:cNvPr id="26" name="Rectángulo 25">
            <a:extLst>
              <a:ext uri="{FF2B5EF4-FFF2-40B4-BE49-F238E27FC236}">
                <a16:creationId xmlns:a16="http://schemas.microsoft.com/office/drawing/2014/main" id="{E7DC6F97-EA47-4932-834A-FEAF099520C4}"/>
              </a:ext>
            </a:extLst>
          </p:cNvPr>
          <p:cNvSpPr/>
          <p:nvPr/>
        </p:nvSpPr>
        <p:spPr>
          <a:xfrm>
            <a:off x="9598496" y="4250761"/>
            <a:ext cx="113222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rgbClr val="002060"/>
                </a:solidFill>
                <a:latin typeface="Open Sans" charset="0"/>
              </a:rPr>
              <a:t>is not/isn’t.</a:t>
            </a:r>
            <a:endParaRPr lang="en-US" dirty="0"/>
          </a:p>
        </p:txBody>
      </p:sp>
      <p:sp>
        <p:nvSpPr>
          <p:cNvPr id="27" name="Google Shape;65;p15"/>
          <p:cNvSpPr txBox="1">
            <a:spLocks noGrp="1"/>
          </p:cNvSpPr>
          <p:nvPr>
            <p:ph type="ftr" idx="11"/>
          </p:nvPr>
        </p:nvSpPr>
        <p:spPr>
          <a:xfrm>
            <a:off x="275336" y="6343903"/>
            <a:ext cx="6327600" cy="3650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dirty="0"/>
              <a:t>Copyright © 2018 by Pearson Education      Gold Experience 2nd Edition B1</a:t>
            </a:r>
            <a:endParaRPr sz="1100" b="0" i="0" u="none" strike="noStrike" cap="none" dirty="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8" name="Rounded Rectangular Callout 29"/>
          <p:cNvSpPr/>
          <p:nvPr/>
        </p:nvSpPr>
        <p:spPr>
          <a:xfrm>
            <a:off x="3263154" y="1088572"/>
            <a:ext cx="7202930" cy="613389"/>
          </a:xfrm>
          <a:prstGeom prst="wedgeRoundRectCallout">
            <a:avLst>
              <a:gd name="adj1" fmla="val 56820"/>
              <a:gd name="adj2" fmla="val 25614"/>
              <a:gd name="adj3" fmla="val 16667"/>
            </a:avLst>
          </a:prstGeom>
          <a:solidFill>
            <a:srgbClr val="F49C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buSzPct val="25000"/>
            </a:pPr>
            <a:r>
              <a:rPr lang="en-US" sz="1600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Using the verb </a:t>
            </a:r>
            <a:r>
              <a:rPr lang="en-US" sz="1600" i="1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live</a:t>
            </a:r>
            <a:r>
              <a:rPr lang="en-US" sz="1600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 in all the examples, complete the gaps in the tables.</a:t>
            </a:r>
          </a:p>
        </p:txBody>
      </p:sp>
      <p:pic>
        <p:nvPicPr>
          <p:cNvPr id="29" name="Picture 3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4356" y="665248"/>
            <a:ext cx="933483" cy="933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5751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25" grpId="0"/>
      <p:bldP spid="2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title" idx="4294967295"/>
          </p:nvPr>
        </p:nvSpPr>
        <p:spPr>
          <a:xfrm>
            <a:off x="450601" y="229387"/>
            <a:ext cx="11000501" cy="13120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buSzPct val="25000"/>
              <a:buFont typeface="Rokkitt"/>
              <a:buNone/>
            </a:pPr>
            <a:r>
              <a:rPr lang="en-US" sz="4400" b="1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F</a:t>
            </a:r>
            <a:r>
              <a:rPr lang="en-US" sz="4400" b="1" i="0" u="none" strike="noStrike" cap="none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orm: </a:t>
            </a:r>
            <a:r>
              <a:rPr lang="en-US" sz="4400" i="0" u="none" strike="noStrike" cap="none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How do we make sentences?</a:t>
            </a:r>
          </a:p>
        </p:txBody>
      </p:sp>
      <p:graphicFrame>
        <p:nvGraphicFramePr>
          <p:cNvPr id="7" name="Table 50">
            <a:extLst>
              <a:ext uri="{FF2B5EF4-FFF2-40B4-BE49-F238E27FC236}">
                <a16:creationId xmlns:a16="http://schemas.microsoft.com/office/drawing/2014/main" id="{8A1376BE-A2C5-4976-AE0F-8B04FCA9CC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4606028"/>
              </p:ext>
            </p:extLst>
          </p:nvPr>
        </p:nvGraphicFramePr>
        <p:xfrm>
          <a:off x="253650" y="978623"/>
          <a:ext cx="4233944" cy="970123"/>
        </p:xfrm>
        <a:graphic>
          <a:graphicData uri="http://schemas.openxmlformats.org/drawingml/2006/table">
            <a:tbl>
              <a:tblPr firstRow="1" bandRow="1">
                <a:tableStyleId>{C3A2CA1F-3267-4498-8071-7EE1E42671EB}</a:tableStyleId>
              </a:tblPr>
              <a:tblGrid>
                <a:gridCol w="20257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82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3441">
                <a:tc gridSpan="2">
                  <a:txBody>
                    <a:bodyPr/>
                    <a:lstStyle/>
                    <a:p>
                      <a:pPr algn="ctr"/>
                      <a:r>
                        <a:rPr lang="it-IT" sz="1600" b="1" dirty="0" err="1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present</a:t>
                      </a:r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 </a:t>
                      </a: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simple</a:t>
                      </a:r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: </a:t>
                      </a: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positive</a:t>
                      </a:r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 </a:t>
                      </a: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7E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600" dirty="0"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7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8583"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I</a:t>
                      </a:r>
                      <a:r>
                        <a:rPr lang="en-US" sz="1400" b="0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/You/We/They</a:t>
                      </a:r>
                      <a:endParaRPr lang="en-GB" sz="1400" b="0" dirty="0">
                        <a:solidFill>
                          <a:srgbClr val="002060"/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anchor="ctr"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1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live </a:t>
                      </a:r>
                      <a:r>
                        <a:rPr lang="en-GB" sz="1400" b="0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in Lisbon.</a:t>
                      </a:r>
                      <a:endParaRPr lang="en-GB" sz="1400" b="1" dirty="0">
                        <a:solidFill>
                          <a:srgbClr val="002060"/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0043"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solidFill>
                            <a:srgbClr val="002060"/>
                          </a:solidFill>
                          <a:latin typeface="Open Sans"/>
                          <a:ea typeface="Open Sans" charset="0"/>
                          <a:cs typeface="Open Sans" charset="0"/>
                        </a:rPr>
                        <a:t>He/She/It</a:t>
                      </a: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1" dirty="0">
                          <a:solidFill>
                            <a:srgbClr val="002060"/>
                          </a:solidFill>
                          <a:latin typeface="Open Sans"/>
                          <a:ea typeface="Open Sans" charset="0"/>
                          <a:cs typeface="Open Sans" charset="0"/>
                        </a:rPr>
                        <a:t>lives </a:t>
                      </a:r>
                      <a:r>
                        <a:rPr lang="en-GB" sz="1400" b="0" dirty="0">
                          <a:solidFill>
                            <a:srgbClr val="002060"/>
                          </a:solidFill>
                          <a:latin typeface="Open Sans"/>
                          <a:ea typeface="Open Sans" charset="0"/>
                          <a:cs typeface="Open Sans" charset="0"/>
                        </a:rPr>
                        <a:t>in Lisbon.</a:t>
                      </a:r>
                      <a:endParaRPr lang="en-GB" sz="1400" b="1" dirty="0">
                        <a:solidFill>
                          <a:srgbClr val="002060"/>
                        </a:solidFill>
                        <a:latin typeface="Open Sans"/>
                        <a:ea typeface="Open Sans" charset="0"/>
                        <a:cs typeface="Open Sans" charset="0"/>
                      </a:endParaRPr>
                    </a:p>
                  </a:txBody>
                  <a:tcPr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2316091"/>
                  </a:ext>
                </a:extLst>
              </a:tr>
            </a:tbl>
          </a:graphicData>
        </a:graphic>
      </p:graphicFrame>
      <p:graphicFrame>
        <p:nvGraphicFramePr>
          <p:cNvPr id="8" name="Table 50">
            <a:extLst>
              <a:ext uri="{FF2B5EF4-FFF2-40B4-BE49-F238E27FC236}">
                <a16:creationId xmlns:a16="http://schemas.microsoft.com/office/drawing/2014/main" id="{3D9DC39C-4AB9-4D23-8E12-7A3367CC2E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9726802"/>
              </p:ext>
            </p:extLst>
          </p:nvPr>
        </p:nvGraphicFramePr>
        <p:xfrm>
          <a:off x="253650" y="2058040"/>
          <a:ext cx="4233944" cy="970123"/>
        </p:xfrm>
        <a:graphic>
          <a:graphicData uri="http://schemas.openxmlformats.org/drawingml/2006/table">
            <a:tbl>
              <a:tblPr firstRow="1" bandRow="1">
                <a:tableStyleId>{C3A2CA1F-3267-4498-8071-7EE1E42671EB}</a:tableStyleId>
              </a:tblPr>
              <a:tblGrid>
                <a:gridCol w="17017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321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3441">
                <a:tc gridSpan="2">
                  <a:txBody>
                    <a:bodyPr/>
                    <a:lstStyle/>
                    <a:p>
                      <a:pPr algn="ctr"/>
                      <a:r>
                        <a:rPr lang="it-IT" sz="1600" b="1" dirty="0" err="1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present</a:t>
                      </a:r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 </a:t>
                      </a: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simple</a:t>
                      </a:r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: </a:t>
                      </a: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negative</a:t>
                      </a:r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 </a:t>
                      </a: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7E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600" dirty="0"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7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8583"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I</a:t>
                      </a:r>
                      <a:r>
                        <a:rPr lang="en-US" sz="1400" b="0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/You/We/They</a:t>
                      </a:r>
                      <a:endParaRPr lang="en-GB" sz="1400" b="0" dirty="0">
                        <a:solidFill>
                          <a:srgbClr val="002060"/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anchor="ctr"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1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don’t live </a:t>
                      </a:r>
                      <a:r>
                        <a:rPr lang="en-GB" sz="1400" b="0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in London.</a:t>
                      </a:r>
                      <a:endParaRPr lang="en-GB" sz="1400" b="1" dirty="0">
                        <a:solidFill>
                          <a:srgbClr val="002060"/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0043"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solidFill>
                            <a:srgbClr val="002060"/>
                          </a:solidFill>
                          <a:latin typeface="Open Sans"/>
                          <a:ea typeface="Open Sans" charset="0"/>
                          <a:cs typeface="Open Sans" charset="0"/>
                        </a:rPr>
                        <a:t>He/She/It</a:t>
                      </a: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1" dirty="0">
                          <a:solidFill>
                            <a:srgbClr val="002060"/>
                          </a:solidFill>
                          <a:latin typeface="Open Sans"/>
                          <a:ea typeface="Open Sans" charset="0"/>
                          <a:cs typeface="Open Sans" charset="0"/>
                        </a:rPr>
                        <a:t>doesn’t live </a:t>
                      </a:r>
                      <a:r>
                        <a:rPr lang="en-GB" sz="1400" b="0" dirty="0">
                          <a:solidFill>
                            <a:srgbClr val="002060"/>
                          </a:solidFill>
                          <a:latin typeface="Open Sans"/>
                          <a:ea typeface="Open Sans" charset="0"/>
                          <a:cs typeface="Open Sans" charset="0"/>
                        </a:rPr>
                        <a:t>in London.</a:t>
                      </a:r>
                      <a:endParaRPr lang="en-GB" sz="1400" b="1" dirty="0">
                        <a:solidFill>
                          <a:srgbClr val="002060"/>
                        </a:solidFill>
                        <a:latin typeface="Open Sans"/>
                        <a:ea typeface="Open Sans" charset="0"/>
                        <a:cs typeface="Open Sans" charset="0"/>
                      </a:endParaRPr>
                    </a:p>
                  </a:txBody>
                  <a:tcPr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2316091"/>
                  </a:ext>
                </a:extLst>
              </a:tr>
            </a:tbl>
          </a:graphicData>
        </a:graphic>
      </p:graphicFrame>
      <p:graphicFrame>
        <p:nvGraphicFramePr>
          <p:cNvPr id="9" name="Table 50">
            <a:extLst>
              <a:ext uri="{FF2B5EF4-FFF2-40B4-BE49-F238E27FC236}">
                <a16:creationId xmlns:a16="http://schemas.microsoft.com/office/drawing/2014/main" id="{AD3E27E4-EA74-4048-97D5-7DBE70C0BE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9593809"/>
              </p:ext>
            </p:extLst>
          </p:nvPr>
        </p:nvGraphicFramePr>
        <p:xfrm>
          <a:off x="253649" y="3135937"/>
          <a:ext cx="4233946" cy="970123"/>
        </p:xfrm>
        <a:graphic>
          <a:graphicData uri="http://schemas.openxmlformats.org/drawingml/2006/table">
            <a:tbl>
              <a:tblPr firstRow="1" bandRow="1">
                <a:tableStyleId>{C3A2CA1F-3267-4498-8071-7EE1E42671EB}</a:tableStyleId>
              </a:tblPr>
              <a:tblGrid>
                <a:gridCol w="10124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55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5243">
                  <a:extLst>
                    <a:ext uri="{9D8B030D-6E8A-4147-A177-3AD203B41FA5}">
                      <a16:colId xmlns:a16="http://schemas.microsoft.com/office/drawing/2014/main" val="818070828"/>
                    </a:ext>
                  </a:extLst>
                </a:gridCol>
                <a:gridCol w="970672">
                  <a:extLst>
                    <a:ext uri="{9D8B030D-6E8A-4147-A177-3AD203B41FA5}">
                      <a16:colId xmlns:a16="http://schemas.microsoft.com/office/drawing/2014/main" val="59297597"/>
                    </a:ext>
                  </a:extLst>
                </a:gridCol>
              </a:tblGrid>
              <a:tr h="273441">
                <a:tc gridSpan="4">
                  <a:txBody>
                    <a:bodyPr/>
                    <a:lstStyle/>
                    <a:p>
                      <a:pPr algn="ctr"/>
                      <a:r>
                        <a:rPr lang="it-IT" sz="1600" b="1" dirty="0" err="1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present</a:t>
                      </a:r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 </a:t>
                      </a: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simple</a:t>
                      </a:r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: </a:t>
                      </a:r>
                      <a:r>
                        <a:rPr lang="fr-FR" sz="1600" b="1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question</a:t>
                      </a:r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 </a:t>
                      </a: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7E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600" dirty="0"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7E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8583">
                <a:tc rowSpan="2"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(</a:t>
                      </a:r>
                      <a:r>
                        <a:rPr lang="fr-FR" sz="1400" b="0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question</a:t>
                      </a:r>
                      <a:r>
                        <a:rPr lang="en-GB" sz="1400" b="0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 word)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1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Do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I</a:t>
                      </a:r>
                      <a:r>
                        <a:rPr lang="en-US" sz="1400" b="0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/you/we/they</a:t>
                      </a:r>
                      <a:endParaRPr lang="en-GB" sz="1400" b="0" dirty="0">
                        <a:solidFill>
                          <a:srgbClr val="002060"/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en-GB" sz="1400" b="1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live </a:t>
                      </a:r>
                      <a:r>
                        <a:rPr lang="en-GB" sz="1400" b="0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here?</a:t>
                      </a:r>
                      <a:endParaRPr lang="en-GB" sz="1400" b="1" dirty="0">
                        <a:solidFill>
                          <a:srgbClr val="002060"/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0043">
                <a:tc vMerge="1">
                  <a:txBody>
                    <a:bodyPr/>
                    <a:lstStyle/>
                    <a:p>
                      <a:pPr algn="l"/>
                      <a:endParaRPr lang="en-GB" sz="1600" b="0" dirty="0">
                        <a:solidFill>
                          <a:srgbClr val="002060"/>
                        </a:solidFill>
                        <a:latin typeface="Open Sans"/>
                        <a:ea typeface="Open Sans" charset="0"/>
                        <a:cs typeface="Open Sans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1" dirty="0">
                          <a:solidFill>
                            <a:srgbClr val="002060"/>
                          </a:solidFill>
                          <a:latin typeface="Open Sans"/>
                          <a:ea typeface="Open Sans" charset="0"/>
                          <a:cs typeface="Open Sans" charset="0"/>
                        </a:rPr>
                        <a:t>Does</a:t>
                      </a: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solidFill>
                            <a:srgbClr val="002060"/>
                          </a:solidFill>
                          <a:latin typeface="Open Sans"/>
                          <a:ea typeface="Open Sans" charset="0"/>
                          <a:cs typeface="Open Sans" charset="0"/>
                        </a:rPr>
                        <a:t>he/she/it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/>
                      <a:endParaRPr lang="en-GB" sz="1600" b="1" dirty="0">
                        <a:solidFill>
                          <a:srgbClr val="002060"/>
                        </a:solidFill>
                        <a:latin typeface="Open Sans"/>
                        <a:ea typeface="Open Sans" charset="0"/>
                        <a:cs typeface="Open Sans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2316091"/>
                  </a:ext>
                </a:extLst>
              </a:tr>
            </a:tbl>
          </a:graphicData>
        </a:graphic>
      </p:graphicFrame>
      <p:graphicFrame>
        <p:nvGraphicFramePr>
          <p:cNvPr id="10" name="Table 50">
            <a:extLst>
              <a:ext uri="{FF2B5EF4-FFF2-40B4-BE49-F238E27FC236}">
                <a16:creationId xmlns:a16="http://schemas.microsoft.com/office/drawing/2014/main" id="{5719DD42-939A-48F7-96B7-D175E584FA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743237"/>
              </p:ext>
            </p:extLst>
          </p:nvPr>
        </p:nvGraphicFramePr>
        <p:xfrm>
          <a:off x="253650" y="4181637"/>
          <a:ext cx="4233945" cy="1554480"/>
        </p:xfrm>
        <a:graphic>
          <a:graphicData uri="http://schemas.openxmlformats.org/drawingml/2006/table">
            <a:tbl>
              <a:tblPr firstRow="1" bandRow="1">
                <a:tableStyleId>{C3A2CA1F-3267-4498-8071-7EE1E42671EB}</a:tableStyleId>
              </a:tblPr>
              <a:tblGrid>
                <a:gridCol w="6172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0714">
                  <a:extLst>
                    <a:ext uri="{9D8B030D-6E8A-4147-A177-3AD203B41FA5}">
                      <a16:colId xmlns:a16="http://schemas.microsoft.com/office/drawing/2014/main" val="818070828"/>
                    </a:ext>
                  </a:extLst>
                </a:gridCol>
                <a:gridCol w="2256024">
                  <a:extLst>
                    <a:ext uri="{9D8B030D-6E8A-4147-A177-3AD203B41FA5}">
                      <a16:colId xmlns:a16="http://schemas.microsoft.com/office/drawing/2014/main" val="59297597"/>
                    </a:ext>
                  </a:extLst>
                </a:gridCol>
              </a:tblGrid>
              <a:tr h="273441">
                <a:tc gridSpan="3">
                  <a:txBody>
                    <a:bodyPr/>
                    <a:lstStyle/>
                    <a:p>
                      <a:pPr algn="ctr"/>
                      <a:r>
                        <a:rPr lang="it-IT" sz="1600" b="1" dirty="0" err="1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present</a:t>
                      </a:r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 </a:t>
                      </a: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simple</a:t>
                      </a:r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: </a:t>
                      </a: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short</a:t>
                      </a:r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 answers </a:t>
                      </a: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7E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4813">
                <a:tc rowSpan="2"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Yes, 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I</a:t>
                      </a:r>
                      <a:r>
                        <a:rPr lang="en-US" sz="1400" b="0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/you/we/they</a:t>
                      </a:r>
                      <a:endParaRPr lang="en-GB" sz="1400" b="0" dirty="0">
                        <a:solidFill>
                          <a:srgbClr val="002060"/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1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do.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2651">
                <a:tc vMerge="1">
                  <a:txBody>
                    <a:bodyPr/>
                    <a:lstStyle/>
                    <a:p>
                      <a:pPr algn="l"/>
                      <a:endParaRPr lang="en-GB" sz="1400" b="0" dirty="0">
                        <a:solidFill>
                          <a:srgbClr val="002060"/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>
                          <a:solidFill>
                            <a:srgbClr val="002060"/>
                          </a:solidFill>
                          <a:latin typeface="Open Sans"/>
                          <a:ea typeface="Open Sans" charset="0"/>
                          <a:cs typeface="Open Sans" charset="0"/>
                        </a:rPr>
                        <a:t>he/she/it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1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does.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2970746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No, 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I</a:t>
                      </a:r>
                      <a:r>
                        <a:rPr lang="en-US" sz="1400" b="0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/you/we/they</a:t>
                      </a:r>
                      <a:endParaRPr lang="en-GB" sz="1400" b="0" dirty="0">
                        <a:solidFill>
                          <a:srgbClr val="002060"/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1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don’t.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0042017"/>
                  </a:ext>
                </a:extLst>
              </a:tr>
              <a:tr h="144813">
                <a:tc vMerge="1">
                  <a:txBody>
                    <a:bodyPr/>
                    <a:lstStyle/>
                    <a:p>
                      <a:pPr algn="l"/>
                      <a:endParaRPr lang="en-GB" sz="1400" b="0" dirty="0">
                        <a:solidFill>
                          <a:srgbClr val="002060"/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>
                          <a:solidFill>
                            <a:srgbClr val="002060"/>
                          </a:solidFill>
                          <a:latin typeface="Open Sans"/>
                          <a:ea typeface="Open Sans" charset="0"/>
                          <a:cs typeface="Open Sans" charset="0"/>
                        </a:rPr>
                        <a:t>he/she/it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1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doesn’t.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5797095"/>
                  </a:ext>
                </a:extLst>
              </a:tr>
            </a:tbl>
          </a:graphicData>
        </a:graphic>
      </p:graphicFrame>
      <p:graphicFrame>
        <p:nvGraphicFramePr>
          <p:cNvPr id="18" name="Table 50">
            <a:extLst>
              <a:ext uri="{FF2B5EF4-FFF2-40B4-BE49-F238E27FC236}">
                <a16:creationId xmlns:a16="http://schemas.microsoft.com/office/drawing/2014/main" id="{35E6F25C-2C2E-43F6-88E9-F16F3A2DC3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2777623"/>
              </p:ext>
            </p:extLst>
          </p:nvPr>
        </p:nvGraphicFramePr>
        <p:xfrm>
          <a:off x="6185594" y="942508"/>
          <a:ext cx="5526860" cy="1300166"/>
        </p:xfrm>
        <a:graphic>
          <a:graphicData uri="http://schemas.openxmlformats.org/drawingml/2006/table">
            <a:tbl>
              <a:tblPr firstRow="1" bandRow="1">
                <a:tableStyleId>{C3A2CA1F-3267-4498-8071-7EE1E42671EB}</a:tableStyleId>
              </a:tblPr>
              <a:tblGrid>
                <a:gridCol w="16630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915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2344">
                  <a:extLst>
                    <a:ext uri="{9D8B030D-6E8A-4147-A177-3AD203B41FA5}">
                      <a16:colId xmlns:a16="http://schemas.microsoft.com/office/drawing/2014/main" val="3911299510"/>
                    </a:ext>
                  </a:extLst>
                </a:gridCol>
              </a:tblGrid>
              <a:tr h="273441">
                <a:tc gridSpan="3">
                  <a:txBody>
                    <a:bodyPr/>
                    <a:lstStyle/>
                    <a:p>
                      <a:pPr algn="ctr"/>
                      <a:r>
                        <a:rPr lang="it-IT" sz="1600" b="1" dirty="0" err="1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present</a:t>
                      </a:r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 </a:t>
                      </a:r>
                      <a:r>
                        <a:rPr lang="pt-BR" sz="1600" b="1" dirty="0" err="1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continuous</a:t>
                      </a:r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: </a:t>
                      </a: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positive</a:t>
                      </a:r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 and </a:t>
                      </a: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negative</a:t>
                      </a:r>
                      <a:endParaRPr lang="en-GB" sz="1600" b="1" dirty="0">
                        <a:solidFill>
                          <a:schemeClr val="bg1"/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7E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600" dirty="0"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7E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8583"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I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1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am/</a:t>
                      </a:r>
                      <a:r>
                        <a:rPr lang="en-US" sz="1400" b="1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am not (’m/’m not)</a:t>
                      </a:r>
                      <a:endParaRPr lang="en-GB" sz="1400" b="1" dirty="0">
                        <a:solidFill>
                          <a:srgbClr val="002060"/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l"/>
                      <a:r>
                        <a:rPr lang="en-GB" sz="1400" b="1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living </a:t>
                      </a:r>
                      <a:r>
                        <a:rPr lang="en-GB" sz="1400" b="0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here.</a:t>
                      </a:r>
                      <a:endParaRPr lang="en-GB" sz="1400" b="1" dirty="0">
                        <a:solidFill>
                          <a:srgbClr val="002060"/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0043"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solidFill>
                            <a:srgbClr val="002060"/>
                          </a:solidFill>
                          <a:latin typeface="Open Sans"/>
                          <a:ea typeface="Open Sans" charset="0"/>
                          <a:cs typeface="Open Sans" charset="0"/>
                        </a:rPr>
                        <a:t>He/She/It</a:t>
                      </a: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1" dirty="0">
                          <a:solidFill>
                            <a:srgbClr val="002060"/>
                          </a:solidFill>
                          <a:latin typeface="Open Sans"/>
                          <a:ea typeface="Open Sans" charset="0"/>
                          <a:cs typeface="Open Sans" charset="0"/>
                        </a:rPr>
                        <a:t>is/is not (’s/isn’t)</a:t>
                      </a:r>
                    </a:p>
                  </a:txBody>
                  <a:tcPr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/>
                      <a:endParaRPr lang="en-GB" sz="1600" b="1" dirty="0">
                        <a:solidFill>
                          <a:srgbClr val="002060"/>
                        </a:solidFill>
                        <a:latin typeface="Open Sans"/>
                        <a:ea typeface="Open Sans" charset="0"/>
                        <a:cs typeface="Open Sans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2316091"/>
                  </a:ext>
                </a:extLst>
              </a:tr>
              <a:tr h="330043"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solidFill>
                            <a:srgbClr val="002060"/>
                          </a:solidFill>
                          <a:latin typeface="Open Sans"/>
                          <a:ea typeface="Open Sans" charset="0"/>
                          <a:cs typeface="Open Sans" charset="0"/>
                        </a:rPr>
                        <a:t>You/We/They</a:t>
                      </a: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1" dirty="0">
                          <a:solidFill>
                            <a:srgbClr val="002060"/>
                          </a:solidFill>
                          <a:latin typeface="Open Sans"/>
                          <a:ea typeface="Open Sans" charset="0"/>
                          <a:cs typeface="Open Sans" charset="0"/>
                        </a:rPr>
                        <a:t>are/are not (’re/aren’t)</a:t>
                      </a:r>
                    </a:p>
                  </a:txBody>
                  <a:tcPr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/>
                      <a:endParaRPr lang="en-GB" sz="1600" b="1" dirty="0">
                        <a:solidFill>
                          <a:srgbClr val="002060"/>
                        </a:solidFill>
                        <a:latin typeface="Open Sans"/>
                        <a:ea typeface="Open Sans" charset="0"/>
                        <a:cs typeface="Open Sans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3202128"/>
                  </a:ext>
                </a:extLst>
              </a:tr>
            </a:tbl>
          </a:graphicData>
        </a:graphic>
      </p:graphicFrame>
      <p:pic>
        <p:nvPicPr>
          <p:cNvPr id="35" name="Picture 3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8914" y="4372622"/>
            <a:ext cx="975360" cy="975360"/>
          </a:xfrm>
          <a:prstGeom prst="rect">
            <a:avLst/>
          </a:prstGeom>
        </p:spPr>
      </p:pic>
      <p:graphicFrame>
        <p:nvGraphicFramePr>
          <p:cNvPr id="20" name="Table 50">
            <a:extLst>
              <a:ext uri="{FF2B5EF4-FFF2-40B4-BE49-F238E27FC236}">
                <a16:creationId xmlns:a16="http://schemas.microsoft.com/office/drawing/2014/main" id="{81FE7B19-1639-4FA7-BDBF-FBFEFC0A75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3679920"/>
              </p:ext>
            </p:extLst>
          </p:nvPr>
        </p:nvGraphicFramePr>
        <p:xfrm>
          <a:off x="6185595" y="2319312"/>
          <a:ext cx="4590259" cy="1463040"/>
        </p:xfrm>
        <a:graphic>
          <a:graphicData uri="http://schemas.openxmlformats.org/drawingml/2006/table">
            <a:tbl>
              <a:tblPr firstRow="1" bandRow="1">
                <a:tableStyleId>{C3A2CA1F-3267-4498-8071-7EE1E42671EB}</a:tableStyleId>
              </a:tblPr>
              <a:tblGrid>
                <a:gridCol w="11475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01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91741">
                  <a:extLst>
                    <a:ext uri="{9D8B030D-6E8A-4147-A177-3AD203B41FA5}">
                      <a16:colId xmlns:a16="http://schemas.microsoft.com/office/drawing/2014/main" val="818070828"/>
                    </a:ext>
                  </a:extLst>
                </a:gridCol>
                <a:gridCol w="1630794">
                  <a:extLst>
                    <a:ext uri="{9D8B030D-6E8A-4147-A177-3AD203B41FA5}">
                      <a16:colId xmlns:a16="http://schemas.microsoft.com/office/drawing/2014/main" val="59297597"/>
                    </a:ext>
                  </a:extLst>
                </a:gridCol>
              </a:tblGrid>
              <a:tr h="273441">
                <a:tc gridSpan="4">
                  <a:txBody>
                    <a:bodyPr/>
                    <a:lstStyle/>
                    <a:p>
                      <a:pPr algn="ctr"/>
                      <a:r>
                        <a:rPr lang="it-IT" sz="1600" b="1" dirty="0" err="1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present</a:t>
                      </a:r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 </a:t>
                      </a:r>
                      <a:r>
                        <a:rPr lang="pt-BR" sz="1600" b="1" dirty="0" err="1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continuous</a:t>
                      </a:r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: </a:t>
                      </a:r>
                      <a:r>
                        <a:rPr lang="fr-FR" sz="1600" b="1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question</a:t>
                      </a:r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 </a:t>
                      </a: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7E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600" dirty="0"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7E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(</a:t>
                      </a:r>
                      <a:r>
                        <a:rPr lang="fr-FR" sz="1400" b="0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question</a:t>
                      </a:r>
                      <a:r>
                        <a:rPr lang="en-GB" sz="1400" b="0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 word)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1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Am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l"/>
                      <a:r>
                        <a:rPr lang="en-GB" sz="1400" b="1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living </a:t>
                      </a:r>
                      <a:r>
                        <a:rPr lang="en-GB" sz="1400" b="0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here?</a:t>
                      </a:r>
                      <a:endParaRPr lang="en-GB" sz="1400" b="1" dirty="0">
                        <a:solidFill>
                          <a:srgbClr val="002060"/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32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1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Is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he/she/it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1407991"/>
                  </a:ext>
                </a:extLst>
              </a:tr>
              <a:tr h="3149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1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Are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you/we/they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3872644"/>
                  </a:ext>
                </a:extLst>
              </a:tr>
            </a:tbl>
          </a:graphicData>
        </a:graphic>
      </p:graphicFrame>
      <p:graphicFrame>
        <p:nvGraphicFramePr>
          <p:cNvPr id="21" name="Table 50">
            <a:extLst>
              <a:ext uri="{FF2B5EF4-FFF2-40B4-BE49-F238E27FC236}">
                <a16:creationId xmlns:a16="http://schemas.microsoft.com/office/drawing/2014/main" id="{C8F3946B-B65D-4117-9D7B-4CDA645C7D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6562966"/>
              </p:ext>
            </p:extLst>
          </p:nvPr>
        </p:nvGraphicFramePr>
        <p:xfrm>
          <a:off x="6185594" y="3692800"/>
          <a:ext cx="4590260" cy="2164080"/>
        </p:xfrm>
        <a:graphic>
          <a:graphicData uri="http://schemas.openxmlformats.org/drawingml/2006/table">
            <a:tbl>
              <a:tblPr firstRow="1" bandRow="1">
                <a:tableStyleId>{C3A2CA1F-3267-4498-8071-7EE1E42671EB}</a:tableStyleId>
              </a:tblPr>
              <a:tblGrid>
                <a:gridCol w="10044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5989">
                  <a:extLst>
                    <a:ext uri="{9D8B030D-6E8A-4147-A177-3AD203B41FA5}">
                      <a16:colId xmlns:a16="http://schemas.microsoft.com/office/drawing/2014/main" val="818070828"/>
                    </a:ext>
                  </a:extLst>
                </a:gridCol>
                <a:gridCol w="2109828">
                  <a:extLst>
                    <a:ext uri="{9D8B030D-6E8A-4147-A177-3AD203B41FA5}">
                      <a16:colId xmlns:a16="http://schemas.microsoft.com/office/drawing/2014/main" val="59297597"/>
                    </a:ext>
                  </a:extLst>
                </a:gridCol>
              </a:tblGrid>
              <a:tr h="273441">
                <a:tc gridSpan="3">
                  <a:txBody>
                    <a:bodyPr/>
                    <a:lstStyle/>
                    <a:p>
                      <a:pPr algn="ctr"/>
                      <a:r>
                        <a:rPr lang="it-IT" sz="1600" b="1" dirty="0" err="1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present</a:t>
                      </a:r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 </a:t>
                      </a:r>
                      <a:r>
                        <a:rPr lang="pt-BR" sz="1600" b="1" dirty="0" err="1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continuous</a:t>
                      </a:r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: </a:t>
                      </a: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short</a:t>
                      </a:r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 answers </a:t>
                      </a: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7E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4813">
                <a:tc rowSpan="3"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Yes, 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1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am.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7640">
                <a:tc vMerge="1">
                  <a:txBody>
                    <a:bodyPr/>
                    <a:lstStyle/>
                    <a:p>
                      <a:pPr algn="l"/>
                      <a:endParaRPr lang="en-GB" sz="1400" b="0" dirty="0">
                        <a:solidFill>
                          <a:srgbClr val="002060"/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>
                          <a:solidFill>
                            <a:srgbClr val="002060"/>
                          </a:solidFill>
                          <a:latin typeface="Open Sans"/>
                          <a:ea typeface="Open Sans" charset="0"/>
                          <a:cs typeface="Open Sans" charset="0"/>
                        </a:rPr>
                        <a:t>he/she/it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1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is.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2970746"/>
                  </a:ext>
                </a:extLst>
              </a:tr>
              <a:tr h="1676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you/we/they</a:t>
                      </a:r>
                      <a:endParaRPr lang="en-GB" sz="1400" b="0" dirty="0">
                        <a:solidFill>
                          <a:srgbClr val="002060"/>
                        </a:solidFill>
                        <a:latin typeface="Open Sans"/>
                        <a:ea typeface="Open Sans" charset="0"/>
                        <a:cs typeface="Open Sans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1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are.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8869360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No, 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0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I</a:t>
                      </a:r>
                      <a:endParaRPr lang="en-GB" sz="1400" b="0" dirty="0">
                        <a:solidFill>
                          <a:srgbClr val="002060"/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1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am not/’m not.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0042017"/>
                  </a:ext>
                </a:extLst>
              </a:tr>
              <a:tr h="167640">
                <a:tc vMerge="1">
                  <a:txBody>
                    <a:bodyPr/>
                    <a:lstStyle/>
                    <a:p>
                      <a:pPr algn="l"/>
                      <a:endParaRPr lang="en-GB" sz="1400" b="0" dirty="0">
                        <a:solidFill>
                          <a:srgbClr val="002060"/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>
                          <a:solidFill>
                            <a:srgbClr val="002060"/>
                          </a:solidFill>
                          <a:latin typeface="Open Sans"/>
                          <a:ea typeface="Open Sans" charset="0"/>
                          <a:cs typeface="Open Sans" charset="0"/>
                        </a:rPr>
                        <a:t>he/she/it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1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is not/isn’t.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5797095"/>
                  </a:ext>
                </a:extLst>
              </a:tr>
              <a:tr h="1676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you/we/they</a:t>
                      </a:r>
                      <a:endParaRPr lang="en-GB" sz="1400" b="0" dirty="0">
                        <a:solidFill>
                          <a:srgbClr val="002060"/>
                        </a:solidFill>
                        <a:latin typeface="Open Sans"/>
                        <a:ea typeface="Open Sans" charset="0"/>
                        <a:cs typeface="Open Sans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1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are not/aren’t.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5213368"/>
                  </a:ext>
                </a:extLst>
              </a:tr>
            </a:tbl>
          </a:graphicData>
        </a:graphic>
      </p:graphicFrame>
      <p:sp>
        <p:nvSpPr>
          <p:cNvPr id="27" name="Rounded Rectangular Callout 29">
            <a:extLst>
              <a:ext uri="{FF2B5EF4-FFF2-40B4-BE49-F238E27FC236}">
                <a16:creationId xmlns:a16="http://schemas.microsoft.com/office/drawing/2014/main" id="{F0D8D1AD-5328-45B7-BF69-E09BC7280613}"/>
              </a:ext>
            </a:extLst>
          </p:cNvPr>
          <p:cNvSpPr/>
          <p:nvPr/>
        </p:nvSpPr>
        <p:spPr>
          <a:xfrm>
            <a:off x="4350809" y="927662"/>
            <a:ext cx="1886626" cy="1615439"/>
          </a:xfrm>
          <a:prstGeom prst="wedgeRoundRectCallout">
            <a:avLst>
              <a:gd name="adj1" fmla="val 17300"/>
              <a:gd name="adj2" fmla="val 61318"/>
              <a:gd name="adj3" fmla="val 16667"/>
            </a:avLst>
          </a:prstGeom>
          <a:solidFill>
            <a:srgbClr val="F49C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buSzPct val="25000"/>
            </a:pPr>
            <a:r>
              <a:rPr lang="es-MX" sz="1600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In the third person we add </a:t>
            </a:r>
          </a:p>
          <a:p>
            <a:pPr lvl="0" algn="ctr">
              <a:buSzPct val="25000"/>
            </a:pPr>
            <a:r>
              <a:rPr lang="es-MX" sz="1600" i="1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-s/-es/-ies </a:t>
            </a:r>
            <a:r>
              <a:rPr lang="es-MX" sz="1600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to the verb. Be </a:t>
            </a:r>
            <a:r>
              <a:rPr lang="es-MX" sz="1600" dirty="0" err="1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careful</a:t>
            </a:r>
            <a:r>
              <a:rPr lang="es-MX" sz="1600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s-MX" sz="1600" dirty="0" err="1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with</a:t>
            </a:r>
            <a:r>
              <a:rPr lang="es-MX" sz="1600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s-MX" sz="1600" dirty="0" err="1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spelling</a:t>
            </a:r>
            <a:r>
              <a:rPr lang="es-MX" sz="1600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s-MX" sz="1600" dirty="0" err="1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changes</a:t>
            </a:r>
            <a:r>
              <a:rPr lang="es-MX" sz="1600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s-MX" sz="1600" dirty="0" err="1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here</a:t>
            </a:r>
            <a:r>
              <a:rPr lang="es-MX" sz="1600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.</a:t>
            </a:r>
            <a:endParaRPr lang="en-US" sz="1600" dirty="0">
              <a:solidFill>
                <a:schemeClr val="bg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8" name="Arc 77">
            <a:extLst>
              <a:ext uri="{FF2B5EF4-FFF2-40B4-BE49-F238E27FC236}">
                <a16:creationId xmlns:a16="http://schemas.microsoft.com/office/drawing/2014/main" id="{AB1D86D8-1328-468B-9D8C-213E876071AF}"/>
              </a:ext>
            </a:extLst>
          </p:cNvPr>
          <p:cNvSpPr/>
          <p:nvPr/>
        </p:nvSpPr>
        <p:spPr>
          <a:xfrm rot="3661035" flipV="1">
            <a:off x="2735438" y="1147285"/>
            <a:ext cx="2089380" cy="2242311"/>
          </a:xfrm>
          <a:prstGeom prst="arc">
            <a:avLst>
              <a:gd name="adj1" fmla="val 6496008"/>
              <a:gd name="adj2" fmla="val 12336739"/>
            </a:avLst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Open Sans" charset="0"/>
              <a:ea typeface="Open Sans" charset="0"/>
              <a:cs typeface="Open Sans" charset="0"/>
            </a:endParaRPr>
          </a:p>
        </p:txBody>
      </p:sp>
      <p:sp>
        <p:nvSpPr>
          <p:cNvPr id="29" name="Rounded Rectangular Callout 29">
            <a:extLst>
              <a:ext uri="{FF2B5EF4-FFF2-40B4-BE49-F238E27FC236}">
                <a16:creationId xmlns:a16="http://schemas.microsoft.com/office/drawing/2014/main" id="{4DA5EFEC-6ADC-4360-80DC-09C2A3B68347}"/>
              </a:ext>
            </a:extLst>
          </p:cNvPr>
          <p:cNvSpPr/>
          <p:nvPr/>
        </p:nvSpPr>
        <p:spPr>
          <a:xfrm>
            <a:off x="4487594" y="2884239"/>
            <a:ext cx="1692784" cy="1206785"/>
          </a:xfrm>
          <a:prstGeom prst="wedgeRoundRectCallout">
            <a:avLst>
              <a:gd name="adj1" fmla="val 14418"/>
              <a:gd name="adj2" fmla="val 70067"/>
              <a:gd name="adj3" fmla="val 16667"/>
            </a:avLst>
          </a:prstGeom>
          <a:solidFill>
            <a:srgbClr val="F49C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buSzPct val="25000"/>
            </a:pPr>
            <a:r>
              <a:rPr lang="es-MX" sz="1600" dirty="0" err="1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This</a:t>
            </a:r>
            <a:r>
              <a:rPr lang="es-MX" sz="1600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s-MX" sz="1600" dirty="0" err="1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is</a:t>
            </a:r>
            <a:r>
              <a:rPr lang="es-MX" sz="1600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s-MX" sz="1600" dirty="0" err="1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the</a:t>
            </a:r>
            <a:r>
              <a:rPr lang="es-MX" sz="1600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s-MX" sz="1600" dirty="0" err="1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infinitive</a:t>
            </a:r>
            <a:r>
              <a:rPr lang="es-MX" sz="1600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s-MX" sz="1600" dirty="0" err="1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of</a:t>
            </a:r>
            <a:r>
              <a:rPr lang="es-MX" sz="1600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s-MX" sz="1600" dirty="0" err="1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the</a:t>
            </a:r>
            <a:r>
              <a:rPr lang="es-MX" sz="1600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s-MX" sz="1600" dirty="0" err="1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verb</a:t>
            </a:r>
            <a:r>
              <a:rPr lang="es-MX" sz="1600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s-MX" sz="1600" dirty="0" err="1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without</a:t>
            </a:r>
            <a:r>
              <a:rPr lang="es-MX" sz="1600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s-MX" sz="1600" i="1" dirty="0" err="1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to</a:t>
            </a:r>
            <a:r>
              <a:rPr lang="es-MX" sz="1600" i="1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.</a:t>
            </a:r>
            <a:endParaRPr lang="en-US" sz="1600" dirty="0">
              <a:solidFill>
                <a:schemeClr val="bg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1" name="Arc 77">
            <a:extLst>
              <a:ext uri="{FF2B5EF4-FFF2-40B4-BE49-F238E27FC236}">
                <a16:creationId xmlns:a16="http://schemas.microsoft.com/office/drawing/2014/main" id="{770FC745-DB71-476C-9F5F-4789D4CE4C41}"/>
              </a:ext>
            </a:extLst>
          </p:cNvPr>
          <p:cNvSpPr/>
          <p:nvPr/>
        </p:nvSpPr>
        <p:spPr>
          <a:xfrm rot="5157138" flipV="1">
            <a:off x="2517444" y="2581324"/>
            <a:ext cx="2089380" cy="2242311"/>
          </a:xfrm>
          <a:prstGeom prst="arc">
            <a:avLst>
              <a:gd name="adj1" fmla="val 6375813"/>
              <a:gd name="adj2" fmla="val 12336739"/>
            </a:avLst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Open Sans" charset="0"/>
              <a:ea typeface="Open Sans" charset="0"/>
              <a:cs typeface="Open Sans" charset="0"/>
            </a:endParaRPr>
          </a:p>
        </p:txBody>
      </p:sp>
      <p:sp>
        <p:nvSpPr>
          <p:cNvPr id="32" name="Arc 77">
            <a:extLst>
              <a:ext uri="{FF2B5EF4-FFF2-40B4-BE49-F238E27FC236}">
                <a16:creationId xmlns:a16="http://schemas.microsoft.com/office/drawing/2014/main" id="{0FBEFDF6-4557-43B4-B77E-32898A3C7710}"/>
              </a:ext>
            </a:extLst>
          </p:cNvPr>
          <p:cNvSpPr/>
          <p:nvPr/>
        </p:nvSpPr>
        <p:spPr>
          <a:xfrm rot="4586739" flipV="1">
            <a:off x="3439597" y="3381196"/>
            <a:ext cx="2089380" cy="2242311"/>
          </a:xfrm>
          <a:prstGeom prst="arc">
            <a:avLst>
              <a:gd name="adj1" fmla="val 9357335"/>
              <a:gd name="adj2" fmla="val 11984132"/>
            </a:avLst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Open Sans" charset="0"/>
              <a:ea typeface="Open Sans" charset="0"/>
              <a:cs typeface="Open Sans" charset="0"/>
            </a:endParaRPr>
          </a:p>
        </p:txBody>
      </p:sp>
      <p:sp>
        <p:nvSpPr>
          <p:cNvPr id="33" name="Rounded Rectangular Callout 29">
            <a:extLst>
              <a:ext uri="{FF2B5EF4-FFF2-40B4-BE49-F238E27FC236}">
                <a16:creationId xmlns:a16="http://schemas.microsoft.com/office/drawing/2014/main" id="{23AE51A1-2203-4C05-B431-0CA9434063B2}"/>
              </a:ext>
            </a:extLst>
          </p:cNvPr>
          <p:cNvSpPr/>
          <p:nvPr/>
        </p:nvSpPr>
        <p:spPr>
          <a:xfrm>
            <a:off x="10608356" y="2253148"/>
            <a:ext cx="1305059" cy="1310639"/>
          </a:xfrm>
          <a:prstGeom prst="wedgeRoundRectCallout">
            <a:avLst>
              <a:gd name="adj1" fmla="val -57251"/>
              <a:gd name="adj2" fmla="val 26665"/>
              <a:gd name="adj3" fmla="val 16667"/>
            </a:avLst>
          </a:prstGeom>
          <a:solidFill>
            <a:srgbClr val="F49C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buSzPct val="25000"/>
            </a:pPr>
            <a:r>
              <a:rPr lang="es-MX" sz="1600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Careful with spelling of the -</a:t>
            </a:r>
            <a:r>
              <a:rPr lang="es-MX" sz="1600" i="1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ing</a:t>
            </a:r>
            <a:r>
              <a:rPr lang="es-MX" sz="1600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1600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for</a:t>
            </a:r>
            <a:r>
              <a:rPr lang="es-MX" sz="1600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m.</a:t>
            </a:r>
            <a:endParaRPr lang="en-US" sz="1600" dirty="0">
              <a:solidFill>
                <a:schemeClr val="bg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4" name="Rounded Rectangular Callout 29">
            <a:extLst>
              <a:ext uri="{FF2B5EF4-FFF2-40B4-BE49-F238E27FC236}">
                <a16:creationId xmlns:a16="http://schemas.microsoft.com/office/drawing/2014/main" id="{9A3A6EFC-A99F-4E93-841B-E1569F4EE1C7}"/>
              </a:ext>
            </a:extLst>
          </p:cNvPr>
          <p:cNvSpPr/>
          <p:nvPr/>
        </p:nvSpPr>
        <p:spPr>
          <a:xfrm>
            <a:off x="10619157" y="3729883"/>
            <a:ext cx="1470396" cy="2006234"/>
          </a:xfrm>
          <a:prstGeom prst="wedgeRoundRectCallout">
            <a:avLst>
              <a:gd name="adj1" fmla="val -59407"/>
              <a:gd name="adj2" fmla="val -21434"/>
              <a:gd name="adj3" fmla="val 16667"/>
            </a:avLst>
          </a:prstGeom>
          <a:solidFill>
            <a:srgbClr val="F49C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buSzPct val="25000"/>
            </a:pPr>
            <a:r>
              <a:rPr lang="es-MX" sz="1600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The </a:t>
            </a:r>
            <a:r>
              <a:rPr lang="it-IT" sz="1600" dirty="0" err="1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present</a:t>
            </a:r>
            <a:r>
              <a:rPr lang="es-MX" sz="1600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pt-BR" sz="1600" dirty="0" err="1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continuous</a:t>
            </a:r>
            <a:r>
              <a:rPr lang="es-MX" sz="1600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 follows the pattern </a:t>
            </a:r>
            <a:r>
              <a:rPr lang="es-MX" sz="1600" b="1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verb</a:t>
            </a:r>
            <a:r>
              <a:rPr lang="es-MX" sz="1600" b="1" i="1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 to be </a:t>
            </a:r>
            <a:r>
              <a:rPr lang="en-US" sz="1600" b="1" i="1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+ </a:t>
            </a:r>
          </a:p>
          <a:p>
            <a:pPr lvl="0" algn="ctr">
              <a:buSzPct val="25000"/>
            </a:pPr>
            <a:r>
              <a:rPr lang="en-US" sz="1600" b="1" i="1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-</a:t>
            </a:r>
            <a:r>
              <a:rPr lang="es-MX" sz="1600" b="1" i="1" dirty="0">
                <a:solidFill>
                  <a:schemeClr val="bg1"/>
                </a:solidFill>
                <a:latin typeface="Open Sans"/>
                <a:ea typeface="Open Sans"/>
                <a:cs typeface="Open Sans"/>
                <a:sym typeface="Open Sans"/>
              </a:rPr>
              <a:t>ing.</a:t>
            </a:r>
            <a:endParaRPr lang="en-US" sz="1600" dirty="0">
              <a:solidFill>
                <a:schemeClr val="bg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9" name="Google Shape;65;p15"/>
          <p:cNvSpPr txBox="1">
            <a:spLocks noGrp="1"/>
          </p:cNvSpPr>
          <p:nvPr>
            <p:ph type="ftr" idx="11"/>
          </p:nvPr>
        </p:nvSpPr>
        <p:spPr>
          <a:xfrm>
            <a:off x="275336" y="6343903"/>
            <a:ext cx="6327600" cy="3650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dirty="0"/>
              <a:t>Copyright © 2018 by Pearson Education      Gold Experience 2nd Edition B1</a:t>
            </a:r>
            <a:endParaRPr sz="1100" b="0" i="0" u="none" strike="noStrike" cap="none" dirty="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2" name="Arc 77">
            <a:extLst>
              <a:ext uri="{FF2B5EF4-FFF2-40B4-BE49-F238E27FC236}">
                <a16:creationId xmlns:a16="http://schemas.microsoft.com/office/drawing/2014/main" id="{AB1D86D8-1328-468B-9D8C-213E876071AF}"/>
              </a:ext>
            </a:extLst>
          </p:cNvPr>
          <p:cNvSpPr/>
          <p:nvPr/>
        </p:nvSpPr>
        <p:spPr>
          <a:xfrm rot="7512350" flipV="1">
            <a:off x="7765450" y="1919659"/>
            <a:ext cx="3016350" cy="3416339"/>
          </a:xfrm>
          <a:prstGeom prst="arc">
            <a:avLst>
              <a:gd name="adj1" fmla="val 7182538"/>
              <a:gd name="adj2" fmla="val 11572325"/>
            </a:avLst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Open Sans" charset="0"/>
              <a:ea typeface="Open Sans" charset="0"/>
              <a:cs typeface="Open Sans" charset="0"/>
            </a:endParaRPr>
          </a:p>
        </p:txBody>
      </p:sp>
      <p:sp>
        <p:nvSpPr>
          <p:cNvPr id="23" name="Arc 77">
            <a:extLst>
              <a:ext uri="{FF2B5EF4-FFF2-40B4-BE49-F238E27FC236}">
                <a16:creationId xmlns:a16="http://schemas.microsoft.com/office/drawing/2014/main" id="{AB1D86D8-1328-468B-9D8C-213E876071AF}"/>
              </a:ext>
            </a:extLst>
          </p:cNvPr>
          <p:cNvSpPr/>
          <p:nvPr/>
        </p:nvSpPr>
        <p:spPr>
          <a:xfrm rot="9417897" flipV="1">
            <a:off x="8099278" y="1074202"/>
            <a:ext cx="3016350" cy="3416339"/>
          </a:xfrm>
          <a:prstGeom prst="arc">
            <a:avLst>
              <a:gd name="adj1" fmla="val 7182538"/>
              <a:gd name="adj2" fmla="val 11434474"/>
            </a:avLst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Open Sans" charset="0"/>
              <a:ea typeface="Open Sans" charset="0"/>
              <a:cs typeface="Open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6146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1" animBg="1"/>
      <p:bldP spid="28" grpId="0" animBg="1"/>
      <p:bldP spid="29" grpId="0" animBg="1"/>
      <p:bldP spid="31" grpId="0" animBg="1"/>
      <p:bldP spid="32" grpId="0" animBg="1"/>
      <p:bldP spid="33" grpId="0" animBg="1"/>
      <p:bldP spid="34" grpId="0" animBg="1"/>
      <p:bldP spid="22" grpId="0" animBg="1"/>
      <p:bldP spid="2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81"/>
          <p:cNvSpPr txBox="1">
            <a:spLocks/>
          </p:cNvSpPr>
          <p:nvPr/>
        </p:nvSpPr>
        <p:spPr>
          <a:xfrm>
            <a:off x="309922" y="239361"/>
            <a:ext cx="10009119" cy="807207"/>
          </a:xfrm>
          <a:prstGeom prst="rect">
            <a:avLst/>
          </a:prstGeom>
          <a:noFill/>
          <a:ln>
            <a:noFill/>
          </a:ln>
          <a:effectLst/>
        </p:spPr>
        <p:txBody>
          <a:bodyPr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3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37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37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37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37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37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37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37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3700">
                <a:solidFill>
                  <a:schemeClr val="dk1"/>
                </a:solidFill>
              </a:defRPr>
            </a:lvl9pPr>
          </a:lstStyle>
          <a:p>
            <a:pPr>
              <a:lnSpc>
                <a:spcPct val="90000"/>
              </a:lnSpc>
              <a:buSzPct val="25000"/>
            </a:pPr>
            <a:r>
              <a:rPr lang="en-US" sz="4400" b="1" dirty="0">
                <a:solidFill>
                  <a:srgbClr val="1C4587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Things to consider…</a:t>
            </a:r>
          </a:p>
        </p:txBody>
      </p:sp>
      <p:sp>
        <p:nvSpPr>
          <p:cNvPr id="17" name="Shape 82"/>
          <p:cNvSpPr txBox="1">
            <a:spLocks/>
          </p:cNvSpPr>
          <p:nvPr/>
        </p:nvSpPr>
        <p:spPr>
          <a:xfrm>
            <a:off x="309922" y="897379"/>
            <a:ext cx="11384773" cy="655623"/>
          </a:xfrm>
          <a:prstGeom prst="rect">
            <a:avLst/>
          </a:prstGeom>
          <a:noFill/>
          <a:ln>
            <a:noFill/>
          </a:ln>
          <a:effectLst/>
        </p:spPr>
        <p:txBody>
          <a:bodyPr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●"/>
              <a:defRPr sz="2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●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●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lnSpc>
                <a:spcPct val="90000"/>
              </a:lnSpc>
              <a:buClr>
                <a:srgbClr val="9E3611"/>
              </a:buClr>
              <a:buSzPct val="25000"/>
              <a:buNone/>
            </a:pPr>
            <a:r>
              <a:rPr lang="en-US" sz="2000" dirty="0">
                <a:solidFill>
                  <a:srgbClr val="1C4587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We now know that in the positive in the third person (</a:t>
            </a:r>
            <a:r>
              <a:rPr lang="en-US" sz="2000" i="1" dirty="0">
                <a:solidFill>
                  <a:srgbClr val="1C4587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he/she/it</a:t>
            </a:r>
            <a:r>
              <a:rPr lang="en-US" sz="2000" dirty="0">
                <a:solidFill>
                  <a:srgbClr val="1C4587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), we add </a:t>
            </a:r>
            <a:r>
              <a:rPr lang="en-US" sz="2000" i="1" dirty="0">
                <a:solidFill>
                  <a:srgbClr val="1C4587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-s</a:t>
            </a:r>
            <a:r>
              <a:rPr lang="en-US" sz="2000" dirty="0">
                <a:solidFill>
                  <a:srgbClr val="1C4587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, </a:t>
            </a:r>
            <a:r>
              <a:rPr lang="en-US" sz="2000" i="1" dirty="0">
                <a:solidFill>
                  <a:srgbClr val="1C4587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-</a:t>
            </a:r>
            <a:r>
              <a:rPr lang="en-US" sz="2000" i="1" dirty="0" err="1">
                <a:solidFill>
                  <a:srgbClr val="1C4587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es</a:t>
            </a:r>
            <a:r>
              <a:rPr lang="en-US" sz="2000" dirty="0">
                <a:solidFill>
                  <a:srgbClr val="1C4587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, or </a:t>
            </a:r>
            <a:r>
              <a:rPr lang="en-US" sz="2000" i="1" dirty="0">
                <a:solidFill>
                  <a:srgbClr val="1C4587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-</a:t>
            </a:r>
            <a:r>
              <a:rPr lang="en-US" sz="2000" i="1" dirty="0" err="1">
                <a:solidFill>
                  <a:srgbClr val="1C4587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ies</a:t>
            </a:r>
            <a:r>
              <a:rPr lang="en-US" sz="2000" i="1" dirty="0">
                <a:solidFill>
                  <a:srgbClr val="1C4587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 </a:t>
            </a:r>
            <a:r>
              <a:rPr lang="en-US" sz="2000" dirty="0">
                <a:solidFill>
                  <a:srgbClr val="1C4587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in the </a:t>
            </a:r>
            <a:r>
              <a:rPr lang="it-IT" sz="2000" dirty="0" err="1">
                <a:solidFill>
                  <a:srgbClr val="1C4587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present</a:t>
            </a:r>
            <a:r>
              <a:rPr lang="en-US" sz="2000" dirty="0">
                <a:solidFill>
                  <a:srgbClr val="1C4587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 simple.</a:t>
            </a:r>
            <a:endParaRPr lang="en-US" sz="2000" b="1" dirty="0">
              <a:solidFill>
                <a:srgbClr val="1C4587"/>
              </a:solidFill>
              <a:latin typeface="Open Sans" charset="0"/>
              <a:ea typeface="Open Sans" charset="0"/>
              <a:cs typeface="Open Sans" charset="0"/>
              <a:sym typeface="Open Sans"/>
            </a:endParaRPr>
          </a:p>
        </p:txBody>
      </p:sp>
      <p:sp>
        <p:nvSpPr>
          <p:cNvPr id="21" name="Rounded Rectangular Callout 20"/>
          <p:cNvSpPr/>
          <p:nvPr/>
        </p:nvSpPr>
        <p:spPr>
          <a:xfrm>
            <a:off x="8327662" y="3183770"/>
            <a:ext cx="2965208" cy="1471551"/>
          </a:xfrm>
          <a:prstGeom prst="wedgeRoundRectCallout">
            <a:avLst>
              <a:gd name="adj1" fmla="val 3573"/>
              <a:gd name="adj2" fmla="val -68082"/>
              <a:gd name="adj3" fmla="val 16667"/>
            </a:avLst>
          </a:prstGeom>
          <a:solidFill>
            <a:srgbClr val="F49C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buSzPct val="25000"/>
            </a:pPr>
            <a:r>
              <a:rPr lang="en-US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…but when do we add -</a:t>
            </a:r>
            <a:r>
              <a:rPr lang="en-US" sz="1600" i="1" dirty="0">
                <a:latin typeface="Open Sans" charset="0"/>
                <a:ea typeface="Open Sans" charset="0"/>
                <a:cs typeface="Open Sans" charset="0"/>
                <a:sym typeface="Open Sans"/>
              </a:rPr>
              <a:t>s, </a:t>
            </a:r>
          </a:p>
          <a:p>
            <a:pPr lvl="0" algn="ctr">
              <a:buSzPct val="25000"/>
            </a:pPr>
            <a:r>
              <a:rPr lang="en-US" sz="1600" i="1" dirty="0">
                <a:latin typeface="Open Sans" charset="0"/>
                <a:ea typeface="Open Sans" charset="0"/>
                <a:cs typeface="Open Sans" charset="0"/>
                <a:sym typeface="Open Sans"/>
              </a:rPr>
              <a:t>-</a:t>
            </a:r>
            <a:r>
              <a:rPr lang="en-US" sz="1600" i="1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es</a:t>
            </a:r>
            <a:r>
              <a:rPr lang="en-US" sz="1600" i="1" dirty="0">
                <a:latin typeface="Open Sans" charset="0"/>
                <a:ea typeface="Open Sans" charset="0"/>
                <a:cs typeface="Open Sans" charset="0"/>
                <a:sym typeface="Open Sans"/>
              </a:rPr>
              <a:t> or -</a:t>
            </a:r>
            <a:r>
              <a:rPr lang="en-US" sz="1600" i="1" dirty="0" err="1">
                <a:latin typeface="Open Sans" charset="0"/>
                <a:ea typeface="Open Sans" charset="0"/>
                <a:cs typeface="Open Sans" charset="0"/>
                <a:sym typeface="Open Sans"/>
              </a:rPr>
              <a:t>ies</a:t>
            </a:r>
            <a:r>
              <a:rPr lang="en-US" sz="1600" i="1" dirty="0">
                <a:latin typeface="Open Sans" charset="0"/>
                <a:ea typeface="Open Sans" charset="0"/>
                <a:cs typeface="Open Sans" charset="0"/>
                <a:sym typeface="Open Sans"/>
              </a:rPr>
              <a:t>? </a:t>
            </a:r>
            <a:r>
              <a:rPr lang="en-US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It depends on the spelling of the verb. Look…</a:t>
            </a:r>
          </a:p>
        </p:txBody>
      </p:sp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2664684"/>
              </p:ext>
            </p:extLst>
          </p:nvPr>
        </p:nvGraphicFramePr>
        <p:xfrm>
          <a:off x="606659" y="1568750"/>
          <a:ext cx="7016398" cy="1233127"/>
        </p:xfrm>
        <a:graphic>
          <a:graphicData uri="http://schemas.openxmlformats.org/drawingml/2006/table">
            <a:tbl>
              <a:tblPr firstRow="1" bandRow="1">
                <a:tableStyleId>{C3A2CA1F-3267-4498-8071-7EE1E42671EB}</a:tableStyleId>
              </a:tblPr>
              <a:tblGrid>
                <a:gridCol w="70163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91117"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Open Sans" charset="0"/>
                          <a:ea typeface="Open Sans" charset="0"/>
                          <a:cs typeface="Open Sans" charset="0"/>
                        </a:rPr>
                        <a:t>Add -</a:t>
                      </a:r>
                      <a:r>
                        <a:rPr lang="en-GB" sz="1600" i="1" dirty="0">
                          <a:latin typeface="Open Sans" charset="0"/>
                          <a:ea typeface="Open Sans" charset="0"/>
                          <a:cs typeface="Open Sans" charset="0"/>
                        </a:rPr>
                        <a:t>s </a:t>
                      </a:r>
                      <a:r>
                        <a:rPr lang="en-GB" sz="1600" b="1" i="0" dirty="0">
                          <a:latin typeface="Open Sans" charset="0"/>
                          <a:ea typeface="Open Sans" charset="0"/>
                          <a:cs typeface="Open Sans" charset="0"/>
                        </a:rPr>
                        <a:t>to the verb (most</a:t>
                      </a:r>
                      <a:r>
                        <a:rPr lang="en-GB" sz="1600" b="1" i="0" baseline="0" dirty="0">
                          <a:latin typeface="Open Sans" charset="0"/>
                          <a:ea typeface="Open Sans" charset="0"/>
                          <a:cs typeface="Open Sans" charset="0"/>
                        </a:rPr>
                        <a:t> common).</a:t>
                      </a:r>
                      <a:endParaRPr lang="en-GB" sz="1600" i="0" dirty="0"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>
                    <a:solidFill>
                      <a:srgbClr val="00A7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7847">
                <a:tc>
                  <a:txBody>
                    <a:bodyPr/>
                    <a:lstStyle/>
                    <a:p>
                      <a:r>
                        <a:rPr lang="nb-NO" sz="1600" b="1" dirty="0">
                          <a:solidFill>
                            <a:srgbClr val="1B4686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e.g.</a:t>
                      </a:r>
                      <a:r>
                        <a:rPr lang="en-GB" sz="1600" b="1" baseline="0" dirty="0">
                          <a:solidFill>
                            <a:srgbClr val="1B4686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           </a:t>
                      </a:r>
                      <a:r>
                        <a:rPr lang="en-GB" sz="1600" b="1" dirty="0">
                          <a:solidFill>
                            <a:srgbClr val="1B4686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She drives a car.</a:t>
                      </a:r>
                      <a:r>
                        <a:rPr lang="en-GB" sz="1600" b="1" baseline="0" dirty="0">
                          <a:solidFill>
                            <a:srgbClr val="1B4686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                  He works in a bank.    </a:t>
                      </a:r>
                    </a:p>
                    <a:p>
                      <a:endParaRPr lang="en-GB" sz="1600" b="1" baseline="0" dirty="0">
                        <a:solidFill>
                          <a:srgbClr val="1B4686"/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  <a:p>
                      <a:r>
                        <a:rPr lang="en-GB" sz="1600" b="1" baseline="0" dirty="0">
                          <a:solidFill>
                            <a:srgbClr val="1B4686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                  </a:t>
                      </a:r>
                      <a:r>
                        <a:rPr lang="en-GB" sz="1600" b="0" baseline="0" dirty="0">
                          <a:solidFill>
                            <a:srgbClr val="1B4686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drive + -s = drives                   work + -s = works</a:t>
                      </a:r>
                      <a:endParaRPr lang="en-GB" sz="1600" b="1" dirty="0">
                        <a:solidFill>
                          <a:srgbClr val="1B4686"/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5132481"/>
              </p:ext>
            </p:extLst>
          </p:nvPr>
        </p:nvGraphicFramePr>
        <p:xfrm>
          <a:off x="597588" y="2870765"/>
          <a:ext cx="7016398" cy="1277454"/>
        </p:xfrm>
        <a:graphic>
          <a:graphicData uri="http://schemas.openxmlformats.org/drawingml/2006/table">
            <a:tbl>
              <a:tblPr firstRow="1" bandRow="1">
                <a:tableStyleId>{C3A2CA1F-3267-4498-8071-7EE1E42671EB}</a:tableStyleId>
              </a:tblPr>
              <a:tblGrid>
                <a:gridCol w="70163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05490"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Open Sans" charset="0"/>
                          <a:ea typeface="Open Sans" charset="0"/>
                          <a:cs typeface="Open Sans" charset="0"/>
                        </a:rPr>
                        <a:t>Add -</a:t>
                      </a:r>
                      <a:r>
                        <a:rPr lang="en-GB" sz="1600" i="1" dirty="0" err="1">
                          <a:latin typeface="Open Sans" charset="0"/>
                          <a:ea typeface="Open Sans" charset="0"/>
                          <a:cs typeface="Open Sans" charset="0"/>
                        </a:rPr>
                        <a:t>es</a:t>
                      </a:r>
                      <a:r>
                        <a:rPr lang="en-GB" sz="1600" i="1" baseline="0" dirty="0">
                          <a:latin typeface="Open Sans" charset="0"/>
                          <a:ea typeface="Open Sans" charset="0"/>
                          <a:cs typeface="Open Sans" charset="0"/>
                        </a:rPr>
                        <a:t> </a:t>
                      </a:r>
                      <a:r>
                        <a:rPr lang="en-GB" sz="1600" i="0" baseline="0" dirty="0">
                          <a:latin typeface="Open Sans" charset="0"/>
                          <a:ea typeface="Open Sans" charset="0"/>
                          <a:cs typeface="Open Sans" charset="0"/>
                        </a:rPr>
                        <a:t>with verbs ending in -</a:t>
                      </a:r>
                      <a:r>
                        <a:rPr lang="en-GB" sz="1600" i="1" baseline="0" dirty="0">
                          <a:latin typeface="Open Sans" charset="0"/>
                          <a:ea typeface="Open Sans" charset="0"/>
                          <a:cs typeface="Open Sans" charset="0"/>
                        </a:rPr>
                        <a:t>o, -</a:t>
                      </a:r>
                      <a:r>
                        <a:rPr lang="en-GB" sz="1600" i="1" baseline="0" dirty="0" err="1">
                          <a:latin typeface="Open Sans" charset="0"/>
                          <a:ea typeface="Open Sans" charset="0"/>
                          <a:cs typeface="Open Sans" charset="0"/>
                        </a:rPr>
                        <a:t>ss</a:t>
                      </a:r>
                      <a:r>
                        <a:rPr lang="en-GB" sz="1600" i="1" baseline="0" dirty="0">
                          <a:latin typeface="Open Sans" charset="0"/>
                          <a:ea typeface="Open Sans" charset="0"/>
                          <a:cs typeface="Open Sans" charset="0"/>
                        </a:rPr>
                        <a:t>, -</a:t>
                      </a:r>
                      <a:r>
                        <a:rPr lang="en-GB" sz="1600" i="1" baseline="0" dirty="0" err="1">
                          <a:latin typeface="Open Sans" charset="0"/>
                          <a:ea typeface="Open Sans" charset="0"/>
                          <a:cs typeface="Open Sans" charset="0"/>
                        </a:rPr>
                        <a:t>ch</a:t>
                      </a:r>
                      <a:r>
                        <a:rPr lang="en-GB" sz="1600" i="1" baseline="0" dirty="0">
                          <a:latin typeface="Open Sans" charset="0"/>
                          <a:ea typeface="Open Sans" charset="0"/>
                          <a:cs typeface="Open Sans" charset="0"/>
                        </a:rPr>
                        <a:t>, -</a:t>
                      </a:r>
                      <a:r>
                        <a:rPr lang="en-GB" sz="1600" i="1" baseline="0" dirty="0" err="1">
                          <a:latin typeface="Open Sans" charset="0"/>
                          <a:ea typeface="Open Sans" charset="0"/>
                          <a:cs typeface="Open Sans" charset="0"/>
                        </a:rPr>
                        <a:t>sh</a:t>
                      </a:r>
                      <a:r>
                        <a:rPr lang="en-GB" sz="1600" i="1" baseline="0" dirty="0">
                          <a:latin typeface="Open Sans" charset="0"/>
                          <a:ea typeface="Open Sans" charset="0"/>
                          <a:cs typeface="Open Sans" charset="0"/>
                        </a:rPr>
                        <a:t>, -x.</a:t>
                      </a:r>
                      <a:endParaRPr lang="en-GB" sz="1600" i="0" dirty="0"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>
                    <a:solidFill>
                      <a:srgbClr val="00A7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2174">
                <a:tc>
                  <a:txBody>
                    <a:bodyPr/>
                    <a:lstStyle/>
                    <a:p>
                      <a:r>
                        <a:rPr lang="nb-NO" sz="1600" b="1" dirty="0">
                          <a:solidFill>
                            <a:srgbClr val="1B4686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e.g.</a:t>
                      </a:r>
                      <a:r>
                        <a:rPr lang="en-GB" sz="1600" b="1" baseline="0" dirty="0">
                          <a:solidFill>
                            <a:srgbClr val="1B4686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           </a:t>
                      </a:r>
                      <a:r>
                        <a:rPr lang="en-GB" sz="1600" b="1" dirty="0">
                          <a:solidFill>
                            <a:srgbClr val="1B4686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She does exercise.</a:t>
                      </a:r>
                      <a:r>
                        <a:rPr lang="en-GB" sz="1600" b="1" baseline="0" dirty="0">
                          <a:solidFill>
                            <a:srgbClr val="1B4686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              He catches the bus.  </a:t>
                      </a:r>
                    </a:p>
                    <a:p>
                      <a:endParaRPr lang="en-GB" sz="1600" b="1" baseline="0" dirty="0">
                        <a:solidFill>
                          <a:srgbClr val="1B4686"/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  <a:p>
                      <a:r>
                        <a:rPr lang="en-GB" sz="1600" b="1" baseline="0" dirty="0">
                          <a:solidFill>
                            <a:srgbClr val="1B4686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                  </a:t>
                      </a:r>
                      <a:r>
                        <a:rPr lang="en-GB" sz="1600" b="0" baseline="0" dirty="0">
                          <a:solidFill>
                            <a:srgbClr val="1B4686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do + -</a:t>
                      </a:r>
                      <a:r>
                        <a:rPr lang="en-GB" sz="1600" b="0" baseline="0" dirty="0" err="1">
                          <a:solidFill>
                            <a:srgbClr val="1B4686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es</a:t>
                      </a:r>
                      <a:r>
                        <a:rPr lang="en-GB" sz="1600" b="0" baseline="0" dirty="0">
                          <a:solidFill>
                            <a:srgbClr val="1B4686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 = does                   catch + -</a:t>
                      </a:r>
                      <a:r>
                        <a:rPr lang="en-GB" sz="1600" b="0" baseline="0" dirty="0" err="1">
                          <a:solidFill>
                            <a:srgbClr val="1B4686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es</a:t>
                      </a:r>
                      <a:r>
                        <a:rPr lang="en-GB" sz="1600" b="0" baseline="0" dirty="0">
                          <a:solidFill>
                            <a:srgbClr val="1B4686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 = catches</a:t>
                      </a:r>
                      <a:endParaRPr lang="en-GB" sz="1600" b="1" dirty="0">
                        <a:solidFill>
                          <a:srgbClr val="1B4686"/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0" name="Arc 29"/>
          <p:cNvSpPr/>
          <p:nvPr/>
        </p:nvSpPr>
        <p:spPr>
          <a:xfrm rot="5157138" flipH="1">
            <a:off x="4294415" y="2781959"/>
            <a:ext cx="724920" cy="1249016"/>
          </a:xfrm>
          <a:prstGeom prst="arc">
            <a:avLst>
              <a:gd name="adj1" fmla="val 3155636"/>
              <a:gd name="adj2" fmla="val 9099196"/>
            </a:avLst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Open Sans" charset="0"/>
              <a:ea typeface="Open Sans" charset="0"/>
              <a:cs typeface="Open Sans" charset="0"/>
            </a:endParaRPr>
          </a:p>
        </p:txBody>
      </p:sp>
      <p:sp>
        <p:nvSpPr>
          <p:cNvPr id="31" name="Arc 30"/>
          <p:cNvSpPr/>
          <p:nvPr/>
        </p:nvSpPr>
        <p:spPr>
          <a:xfrm rot="5157138" flipH="1" flipV="1">
            <a:off x="1912728" y="1825490"/>
            <a:ext cx="531999" cy="3208379"/>
          </a:xfrm>
          <a:prstGeom prst="arc">
            <a:avLst>
              <a:gd name="adj1" fmla="val 5116617"/>
              <a:gd name="adj2" fmla="val 13637406"/>
            </a:avLst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Open Sans" charset="0"/>
              <a:ea typeface="Open Sans" charset="0"/>
              <a:cs typeface="Open Sans" charset="0"/>
            </a:endParaRPr>
          </a:p>
        </p:txBody>
      </p:sp>
      <p:graphicFrame>
        <p:nvGraphicFramePr>
          <p:cNvPr id="32" name="Table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9502924"/>
              </p:ext>
            </p:extLst>
          </p:nvPr>
        </p:nvGraphicFramePr>
        <p:xfrm>
          <a:off x="597587" y="4245077"/>
          <a:ext cx="7016398" cy="1369330"/>
        </p:xfrm>
        <a:graphic>
          <a:graphicData uri="http://schemas.openxmlformats.org/drawingml/2006/table">
            <a:tbl>
              <a:tblPr firstRow="1" bandRow="1">
                <a:tableStyleId>{C3A2CA1F-3267-4498-8071-7EE1E42671EB}</a:tableStyleId>
              </a:tblPr>
              <a:tblGrid>
                <a:gridCol w="70163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98507"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Open Sans" charset="0"/>
                          <a:ea typeface="Open Sans" charset="0"/>
                          <a:cs typeface="Open Sans" charset="0"/>
                        </a:rPr>
                        <a:t>Change -</a:t>
                      </a:r>
                      <a:r>
                        <a:rPr lang="en-GB" sz="1600" i="1" dirty="0">
                          <a:latin typeface="Open Sans" charset="0"/>
                          <a:ea typeface="Open Sans" charset="0"/>
                          <a:cs typeface="Open Sans" charset="0"/>
                        </a:rPr>
                        <a:t>y </a:t>
                      </a:r>
                      <a:r>
                        <a:rPr lang="en-GB" sz="1600" dirty="0">
                          <a:latin typeface="Open Sans" charset="0"/>
                          <a:ea typeface="Open Sans" charset="0"/>
                          <a:cs typeface="Open Sans" charset="0"/>
                        </a:rPr>
                        <a:t>to -</a:t>
                      </a:r>
                      <a:r>
                        <a:rPr lang="en-GB" sz="1600" i="1" dirty="0" err="1">
                          <a:latin typeface="Open Sans" charset="0"/>
                          <a:ea typeface="Open Sans" charset="0"/>
                          <a:cs typeface="Open Sans" charset="0"/>
                        </a:rPr>
                        <a:t>ies</a:t>
                      </a:r>
                      <a:r>
                        <a:rPr lang="en-GB" sz="1600" i="1" dirty="0">
                          <a:latin typeface="Open Sans" charset="0"/>
                          <a:ea typeface="Open Sans" charset="0"/>
                          <a:cs typeface="Open Sans" charset="0"/>
                        </a:rPr>
                        <a:t> </a:t>
                      </a:r>
                      <a:r>
                        <a:rPr lang="en-GB" sz="1600" i="0" dirty="0">
                          <a:latin typeface="Open Sans" charset="0"/>
                          <a:ea typeface="Open Sans" charset="0"/>
                          <a:cs typeface="Open Sans" charset="0"/>
                        </a:rPr>
                        <a:t>when the verb ends in a consonant</a:t>
                      </a:r>
                      <a:r>
                        <a:rPr lang="en-GB" sz="1600" i="0" baseline="0" dirty="0">
                          <a:latin typeface="Open Sans" charset="0"/>
                          <a:ea typeface="Open Sans" charset="0"/>
                          <a:cs typeface="Open Sans" charset="0"/>
                        </a:rPr>
                        <a:t> + -</a:t>
                      </a:r>
                      <a:r>
                        <a:rPr lang="en-GB" sz="1600" i="1" baseline="0" dirty="0">
                          <a:latin typeface="Open Sans" charset="0"/>
                          <a:ea typeface="Open Sans" charset="0"/>
                          <a:cs typeface="Open Sans" charset="0"/>
                        </a:rPr>
                        <a:t>y.</a:t>
                      </a:r>
                      <a:endParaRPr lang="en-GB" sz="1600" i="0" dirty="0"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>
                    <a:solidFill>
                      <a:srgbClr val="00A7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34050">
                <a:tc>
                  <a:txBody>
                    <a:bodyPr/>
                    <a:lstStyle/>
                    <a:p>
                      <a:r>
                        <a:rPr lang="nb-NO" sz="1600" b="1" dirty="0">
                          <a:solidFill>
                            <a:srgbClr val="1B4686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e.g.</a:t>
                      </a:r>
                      <a:r>
                        <a:rPr lang="en-GB" sz="1600" b="1" baseline="0" dirty="0">
                          <a:solidFill>
                            <a:srgbClr val="1B4686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           The baby cries a lot.            She flies a lot </a:t>
                      </a:r>
                      <a:r>
                        <a:rPr lang="en-US" sz="1600" b="1" baseline="0" dirty="0">
                          <a:solidFill>
                            <a:srgbClr val="1B4686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for</a:t>
                      </a:r>
                      <a:r>
                        <a:rPr lang="en-GB" sz="1600" b="1" baseline="0" dirty="0">
                          <a:solidFill>
                            <a:srgbClr val="1B4686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 work.</a:t>
                      </a:r>
                    </a:p>
                    <a:p>
                      <a:endParaRPr lang="en-GB" sz="1600" b="1" baseline="0" dirty="0">
                        <a:solidFill>
                          <a:srgbClr val="1B4686"/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  <a:p>
                      <a:r>
                        <a:rPr lang="en-GB" sz="1600" b="1" baseline="0" dirty="0">
                          <a:solidFill>
                            <a:srgbClr val="1B4686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               </a:t>
                      </a:r>
                      <a:r>
                        <a:rPr lang="en-GB" sz="1600" b="0" baseline="0" dirty="0">
                          <a:solidFill>
                            <a:srgbClr val="1B4686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cry – -y = </a:t>
                      </a:r>
                      <a:r>
                        <a:rPr lang="en-GB" sz="1600" b="0" baseline="0" dirty="0" err="1">
                          <a:solidFill>
                            <a:srgbClr val="1B4686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cr</a:t>
                      </a:r>
                      <a:r>
                        <a:rPr lang="en-GB" sz="1600" b="0" baseline="0" dirty="0">
                          <a:solidFill>
                            <a:srgbClr val="1B4686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 + -</a:t>
                      </a:r>
                      <a:r>
                        <a:rPr lang="en-GB" sz="1600" b="0" baseline="0" dirty="0" err="1">
                          <a:solidFill>
                            <a:srgbClr val="1B4686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ies</a:t>
                      </a:r>
                      <a:r>
                        <a:rPr lang="en-GB" sz="1600" b="0" baseline="0" dirty="0">
                          <a:solidFill>
                            <a:srgbClr val="1B4686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 = cries          fly – -y = </a:t>
                      </a:r>
                      <a:r>
                        <a:rPr lang="en-GB" sz="1600" b="0" baseline="0" dirty="0" err="1">
                          <a:solidFill>
                            <a:srgbClr val="1B4686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fl</a:t>
                      </a:r>
                      <a:r>
                        <a:rPr lang="en-GB" sz="1600" b="0" baseline="0" dirty="0">
                          <a:solidFill>
                            <a:srgbClr val="1B4686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 + -</a:t>
                      </a:r>
                      <a:r>
                        <a:rPr lang="en-GB" sz="1600" b="0" baseline="0" dirty="0" err="1">
                          <a:solidFill>
                            <a:srgbClr val="1B4686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ies</a:t>
                      </a:r>
                      <a:r>
                        <a:rPr lang="en-GB" sz="1600" b="0" baseline="0" dirty="0">
                          <a:solidFill>
                            <a:srgbClr val="1B4686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 = flies</a:t>
                      </a:r>
                      <a:endParaRPr lang="en-GB" sz="1600" b="1" dirty="0">
                        <a:solidFill>
                          <a:srgbClr val="1B4686"/>
                        </a:solidFill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4" name="Rounded Rectangular Callout 33"/>
          <p:cNvSpPr/>
          <p:nvPr/>
        </p:nvSpPr>
        <p:spPr>
          <a:xfrm>
            <a:off x="168961" y="5641957"/>
            <a:ext cx="1527910" cy="499150"/>
          </a:xfrm>
          <a:prstGeom prst="wedgeRoundRectCallout">
            <a:avLst>
              <a:gd name="adj1" fmla="val 37732"/>
              <a:gd name="adj2" fmla="val -57566"/>
              <a:gd name="adj3" fmla="val 16667"/>
            </a:avLst>
          </a:prstGeom>
          <a:solidFill>
            <a:srgbClr val="F49C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buSzPct val="25000"/>
            </a:pPr>
            <a:r>
              <a:rPr lang="en-US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consonant</a:t>
            </a:r>
          </a:p>
        </p:txBody>
      </p:sp>
      <p:sp>
        <p:nvSpPr>
          <p:cNvPr id="33" name="Arc 32"/>
          <p:cNvSpPr/>
          <p:nvPr/>
        </p:nvSpPr>
        <p:spPr>
          <a:xfrm rot="916881" flipH="1">
            <a:off x="1023905" y="4512783"/>
            <a:ext cx="672635" cy="1300489"/>
          </a:xfrm>
          <a:prstGeom prst="arc">
            <a:avLst>
              <a:gd name="adj1" fmla="val 6604865"/>
              <a:gd name="adj2" fmla="val 9866801"/>
            </a:avLst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Open Sans" charset="0"/>
              <a:ea typeface="Open Sans" charset="0"/>
              <a:cs typeface="Open Sans" charset="0"/>
            </a:endParaRPr>
          </a:p>
        </p:txBody>
      </p:sp>
      <p:sp>
        <p:nvSpPr>
          <p:cNvPr id="35" name="Rounded Rectangular Callout 34"/>
          <p:cNvSpPr/>
          <p:nvPr/>
        </p:nvSpPr>
        <p:spPr>
          <a:xfrm>
            <a:off x="1840117" y="5637495"/>
            <a:ext cx="606641" cy="499150"/>
          </a:xfrm>
          <a:prstGeom prst="wedgeRoundRectCallout">
            <a:avLst>
              <a:gd name="adj1" fmla="val 37732"/>
              <a:gd name="adj2" fmla="val -57566"/>
              <a:gd name="adj3" fmla="val 16667"/>
            </a:avLst>
          </a:prstGeom>
          <a:solidFill>
            <a:srgbClr val="F49C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buSzPct val="25000"/>
            </a:pPr>
            <a:r>
              <a:rPr lang="en-US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-</a:t>
            </a:r>
            <a:r>
              <a:rPr lang="en-US" sz="1600" i="1" dirty="0">
                <a:latin typeface="Open Sans" charset="0"/>
                <a:ea typeface="Open Sans" charset="0"/>
                <a:cs typeface="Open Sans" charset="0"/>
                <a:sym typeface="Open Sans"/>
              </a:rPr>
              <a:t>y</a:t>
            </a:r>
          </a:p>
        </p:txBody>
      </p:sp>
      <p:sp>
        <p:nvSpPr>
          <p:cNvPr id="36" name="Arc 35"/>
          <p:cNvSpPr/>
          <p:nvPr/>
        </p:nvSpPr>
        <p:spPr>
          <a:xfrm rot="277412">
            <a:off x="1765699" y="4471979"/>
            <a:ext cx="744453" cy="1300489"/>
          </a:xfrm>
          <a:prstGeom prst="arc">
            <a:avLst>
              <a:gd name="adj1" fmla="val 6604865"/>
              <a:gd name="adj2" fmla="val 8634456"/>
            </a:avLst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Open Sans" charset="0"/>
              <a:ea typeface="Open Sans" charset="0"/>
              <a:cs typeface="Open Sans" charset="0"/>
            </a:endParaRPr>
          </a:p>
        </p:txBody>
      </p:sp>
      <p:sp>
        <p:nvSpPr>
          <p:cNvPr id="37" name="Rounded Rectangular Callout 36"/>
          <p:cNvSpPr/>
          <p:nvPr/>
        </p:nvSpPr>
        <p:spPr>
          <a:xfrm>
            <a:off x="2904984" y="5656026"/>
            <a:ext cx="1527910" cy="499150"/>
          </a:xfrm>
          <a:prstGeom prst="wedgeRoundRectCallout">
            <a:avLst>
              <a:gd name="adj1" fmla="val 37732"/>
              <a:gd name="adj2" fmla="val -57566"/>
              <a:gd name="adj3" fmla="val 16667"/>
            </a:avLst>
          </a:prstGeom>
          <a:solidFill>
            <a:srgbClr val="F49C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buSzPct val="25000"/>
            </a:pPr>
            <a:r>
              <a:rPr lang="en-US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consonant</a:t>
            </a:r>
          </a:p>
        </p:txBody>
      </p:sp>
      <p:sp>
        <p:nvSpPr>
          <p:cNvPr id="38" name="Arc 37"/>
          <p:cNvSpPr/>
          <p:nvPr/>
        </p:nvSpPr>
        <p:spPr>
          <a:xfrm rot="916881" flipH="1">
            <a:off x="3814358" y="4563138"/>
            <a:ext cx="672635" cy="1300489"/>
          </a:xfrm>
          <a:prstGeom prst="arc">
            <a:avLst>
              <a:gd name="adj1" fmla="val 6604865"/>
              <a:gd name="adj2" fmla="val 10229801"/>
            </a:avLst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Open Sans" charset="0"/>
              <a:ea typeface="Open Sans" charset="0"/>
              <a:cs typeface="Open Sans" charset="0"/>
            </a:endParaRPr>
          </a:p>
        </p:txBody>
      </p:sp>
      <p:sp>
        <p:nvSpPr>
          <p:cNvPr id="39" name="Rounded Rectangular Callout 38"/>
          <p:cNvSpPr/>
          <p:nvPr/>
        </p:nvSpPr>
        <p:spPr>
          <a:xfrm>
            <a:off x="4576140" y="5651564"/>
            <a:ext cx="606641" cy="499150"/>
          </a:xfrm>
          <a:prstGeom prst="wedgeRoundRectCallout">
            <a:avLst>
              <a:gd name="adj1" fmla="val 37732"/>
              <a:gd name="adj2" fmla="val -57566"/>
              <a:gd name="adj3" fmla="val 16667"/>
            </a:avLst>
          </a:prstGeom>
          <a:solidFill>
            <a:srgbClr val="F49C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buSzPct val="25000"/>
            </a:pPr>
            <a:r>
              <a:rPr lang="en-US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-</a:t>
            </a:r>
            <a:r>
              <a:rPr lang="en-US" sz="1600" i="1" dirty="0">
                <a:latin typeface="Open Sans" charset="0"/>
                <a:ea typeface="Open Sans" charset="0"/>
                <a:cs typeface="Open Sans" charset="0"/>
                <a:sym typeface="Open Sans"/>
              </a:rPr>
              <a:t>y</a:t>
            </a:r>
          </a:p>
        </p:txBody>
      </p:sp>
      <p:sp>
        <p:nvSpPr>
          <p:cNvPr id="40" name="Arc 39"/>
          <p:cNvSpPr/>
          <p:nvPr/>
        </p:nvSpPr>
        <p:spPr>
          <a:xfrm rot="916881">
            <a:off x="4583364" y="4576762"/>
            <a:ext cx="744453" cy="1300489"/>
          </a:xfrm>
          <a:prstGeom prst="arc">
            <a:avLst>
              <a:gd name="adj1" fmla="val 6604865"/>
              <a:gd name="adj2" fmla="val 8634456"/>
            </a:avLst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Open Sans" charset="0"/>
              <a:ea typeface="Open Sans" charset="0"/>
              <a:cs typeface="Open Sans" charset="0"/>
            </a:endParaRPr>
          </a:p>
        </p:txBody>
      </p:sp>
      <p:sp>
        <p:nvSpPr>
          <p:cNvPr id="41" name="Pentagon 40"/>
          <p:cNvSpPr/>
          <p:nvPr/>
        </p:nvSpPr>
        <p:spPr>
          <a:xfrm>
            <a:off x="8903368" y="5226518"/>
            <a:ext cx="2791327" cy="1117385"/>
          </a:xfrm>
          <a:prstGeom prst="homePlate">
            <a:avLst/>
          </a:prstGeom>
          <a:solidFill>
            <a:srgbClr val="00A7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1600" dirty="0">
                <a:latin typeface="Open Sans"/>
                <a:ea typeface="Open Sans"/>
                <a:cs typeface="Open Sans"/>
                <a:sym typeface="Open Sans"/>
              </a:rPr>
              <a:t>Action and state verbs…</a:t>
            </a:r>
          </a:p>
        </p:txBody>
      </p:sp>
      <p:pic>
        <p:nvPicPr>
          <p:cNvPr id="20" name="Picture 34">
            <a:extLst>
              <a:ext uri="{FF2B5EF4-FFF2-40B4-BE49-F238E27FC236}">
                <a16:creationId xmlns:a16="http://schemas.microsoft.com/office/drawing/2014/main" id="{031A7CB0-E611-42E9-9D69-B8D3B1ED738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9766" y="1435131"/>
            <a:ext cx="1378883" cy="1378883"/>
          </a:xfrm>
          <a:prstGeom prst="rect">
            <a:avLst/>
          </a:prstGeom>
        </p:spPr>
      </p:pic>
      <p:sp>
        <p:nvSpPr>
          <p:cNvPr id="23" name="Google Shape;65;p15"/>
          <p:cNvSpPr txBox="1">
            <a:spLocks noGrp="1"/>
          </p:cNvSpPr>
          <p:nvPr>
            <p:ph type="ftr" idx="11"/>
          </p:nvPr>
        </p:nvSpPr>
        <p:spPr>
          <a:xfrm>
            <a:off x="275336" y="6343903"/>
            <a:ext cx="6327600" cy="3650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dirty="0"/>
              <a:t>Copyright © 2018 by Pearson Education      Gold Experience 2nd Edition B1</a:t>
            </a:r>
            <a:endParaRPr sz="1100" b="0" i="0" u="none" strike="noStrike" cap="none" dirty="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1273444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30" grpId="0" animBg="1"/>
      <p:bldP spid="31" grpId="0" animBg="1"/>
      <p:bldP spid="34" grpId="0" animBg="1"/>
      <p:bldP spid="33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81"/>
          <p:cNvSpPr txBox="1">
            <a:spLocks/>
          </p:cNvSpPr>
          <p:nvPr/>
        </p:nvSpPr>
        <p:spPr>
          <a:xfrm>
            <a:off x="450601" y="239081"/>
            <a:ext cx="10009119" cy="807207"/>
          </a:xfrm>
          <a:prstGeom prst="rect">
            <a:avLst/>
          </a:prstGeom>
          <a:noFill/>
          <a:ln>
            <a:noFill/>
          </a:ln>
          <a:effectLst/>
        </p:spPr>
        <p:txBody>
          <a:bodyPr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3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37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37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37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37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37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37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37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3700">
                <a:solidFill>
                  <a:schemeClr val="dk1"/>
                </a:solidFill>
              </a:defRPr>
            </a:lvl9pPr>
          </a:lstStyle>
          <a:p>
            <a:pPr>
              <a:lnSpc>
                <a:spcPct val="90000"/>
              </a:lnSpc>
              <a:buSzPct val="25000"/>
            </a:pPr>
            <a:r>
              <a:rPr lang="en-US" sz="4400" b="1" dirty="0">
                <a:solidFill>
                  <a:srgbClr val="1C4587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Action and state verbs</a:t>
            </a:r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9879" y="273096"/>
            <a:ext cx="1333184" cy="1333184"/>
          </a:xfrm>
          <a:prstGeom prst="rect">
            <a:avLst/>
          </a:prstGeom>
        </p:spPr>
      </p:pic>
      <p:sp>
        <p:nvSpPr>
          <p:cNvPr id="29" name="Rounded Rectangular Callout 28"/>
          <p:cNvSpPr/>
          <p:nvPr/>
        </p:nvSpPr>
        <p:spPr>
          <a:xfrm>
            <a:off x="7082574" y="903109"/>
            <a:ext cx="2384527" cy="1068408"/>
          </a:xfrm>
          <a:prstGeom prst="wedgeRoundRectCallout">
            <a:avLst>
              <a:gd name="adj1" fmla="val 59559"/>
              <a:gd name="adj2" fmla="val -44119"/>
              <a:gd name="adj3" fmla="val 16667"/>
            </a:avLst>
          </a:prstGeom>
          <a:solidFill>
            <a:srgbClr val="F49C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buSzPct val="25000"/>
            </a:pPr>
            <a:r>
              <a:rPr lang="en-US" sz="1600" dirty="0">
                <a:latin typeface="Open Sans"/>
                <a:ea typeface="Open Sans"/>
                <a:cs typeface="Open Sans"/>
                <a:sym typeface="Open Sans"/>
              </a:rPr>
              <a:t>Look at what the boy says.</a:t>
            </a:r>
          </a:p>
        </p:txBody>
      </p:sp>
      <p:sp>
        <p:nvSpPr>
          <p:cNvPr id="31" name="Rounded Rectangular Callout 30"/>
          <p:cNvSpPr/>
          <p:nvPr/>
        </p:nvSpPr>
        <p:spPr>
          <a:xfrm>
            <a:off x="9281794" y="2116201"/>
            <a:ext cx="2712441" cy="2905965"/>
          </a:xfrm>
          <a:prstGeom prst="wedgeRoundRectCallout">
            <a:avLst>
              <a:gd name="adj1" fmla="val 21764"/>
              <a:gd name="adj2" fmla="val -60002"/>
              <a:gd name="adj3" fmla="val 16667"/>
            </a:avLst>
          </a:prstGeom>
          <a:solidFill>
            <a:srgbClr val="F49C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buSzPct val="25000"/>
            </a:pPr>
            <a:r>
              <a:rPr lang="en-US" sz="1600" dirty="0">
                <a:latin typeface="Open Sans"/>
                <a:ea typeface="Open Sans"/>
                <a:cs typeface="Open Sans"/>
                <a:sym typeface="Open Sans"/>
              </a:rPr>
              <a:t>This sentence talks about a temporary action, one that is changing, but notice that it is in the </a:t>
            </a:r>
            <a:r>
              <a:rPr lang="it-IT" sz="1600" dirty="0" err="1">
                <a:latin typeface="Open Sans"/>
                <a:ea typeface="Open Sans"/>
                <a:cs typeface="Open Sans"/>
                <a:sym typeface="Open Sans"/>
              </a:rPr>
              <a:t>present</a:t>
            </a:r>
            <a:r>
              <a:rPr lang="en-US" sz="1600" dirty="0">
                <a:latin typeface="Open Sans"/>
                <a:ea typeface="Open Sans"/>
                <a:cs typeface="Open Sans"/>
                <a:sym typeface="Open Sans"/>
              </a:rPr>
              <a:t> simple, not </a:t>
            </a:r>
            <a:r>
              <a:rPr lang="pt-BR" sz="1600" dirty="0" err="1">
                <a:latin typeface="Open Sans"/>
                <a:ea typeface="Open Sans"/>
                <a:cs typeface="Open Sans"/>
                <a:sym typeface="Open Sans"/>
              </a:rPr>
              <a:t>continuous</a:t>
            </a:r>
            <a:r>
              <a:rPr lang="en-US" sz="1600" dirty="0">
                <a:latin typeface="Open Sans"/>
                <a:ea typeface="Open Sans"/>
                <a:cs typeface="Open Sans"/>
                <a:sym typeface="Open Sans"/>
              </a:rPr>
              <a:t>. This is because </a:t>
            </a:r>
            <a:r>
              <a:rPr lang="en-US" sz="1600" i="1" dirty="0">
                <a:latin typeface="Open Sans"/>
                <a:ea typeface="Open Sans"/>
                <a:cs typeface="Open Sans"/>
                <a:sym typeface="Open Sans"/>
              </a:rPr>
              <a:t>have</a:t>
            </a:r>
            <a:r>
              <a:rPr lang="en-US" sz="1600" dirty="0">
                <a:latin typeface="Open Sans"/>
                <a:ea typeface="Open Sans"/>
                <a:cs typeface="Open Sans"/>
                <a:sym typeface="Open Sans"/>
              </a:rPr>
              <a:t> in this context is a </a:t>
            </a:r>
            <a:r>
              <a:rPr lang="en-US" sz="1600" b="1" dirty="0">
                <a:latin typeface="Open Sans"/>
                <a:ea typeface="Open Sans"/>
                <a:cs typeface="Open Sans"/>
                <a:sym typeface="Open Sans"/>
              </a:rPr>
              <a:t>state</a:t>
            </a:r>
            <a:r>
              <a:rPr lang="en-US" sz="1600" dirty="0">
                <a:latin typeface="Open Sans"/>
                <a:ea typeface="Open Sans"/>
                <a:cs typeface="Open Sans"/>
                <a:sym typeface="Open Sans"/>
              </a:rPr>
              <a:t>, not an </a:t>
            </a:r>
            <a:r>
              <a:rPr lang="en-US" sz="1600" b="1" dirty="0">
                <a:latin typeface="Open Sans"/>
                <a:ea typeface="Open Sans"/>
                <a:cs typeface="Open Sans"/>
                <a:sym typeface="Open Sans"/>
              </a:rPr>
              <a:t>action</a:t>
            </a:r>
            <a:r>
              <a:rPr lang="en-US" sz="1600" dirty="0">
                <a:latin typeface="Open Sans"/>
                <a:ea typeface="Open Sans"/>
                <a:cs typeface="Open Sans"/>
                <a:sym typeface="Open Sans"/>
              </a:rPr>
              <a:t> verb.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0" y="2298641"/>
            <a:ext cx="9281794" cy="4493538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marL="685800" lvl="0" indent="-457200">
              <a:lnSpc>
                <a:spcPct val="90000"/>
              </a:lnSpc>
              <a:spcBef>
                <a:spcPts val="1200"/>
              </a:spcBef>
              <a:buClr>
                <a:srgbClr val="1C4587"/>
              </a:buClr>
              <a:buFont typeface="+mj-lt"/>
              <a:buAutoNum type="arabicPeriod"/>
            </a:pPr>
            <a:r>
              <a:rPr lang="en-US" sz="2000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We do not use </a:t>
            </a:r>
            <a:r>
              <a:rPr lang="en-US" sz="2000" b="1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state verbs </a:t>
            </a:r>
            <a:r>
              <a:rPr lang="en-US" sz="2000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in </a:t>
            </a:r>
            <a:r>
              <a:rPr lang="pt-BR" sz="2000" dirty="0" err="1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continuous</a:t>
            </a:r>
            <a:r>
              <a:rPr lang="en-US" sz="2000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 structures. They are always in simple tenses.</a:t>
            </a:r>
          </a:p>
          <a:p>
            <a:pPr marL="685800" indent="-457200">
              <a:lnSpc>
                <a:spcPct val="90000"/>
              </a:lnSpc>
              <a:spcBef>
                <a:spcPts val="1200"/>
              </a:spcBef>
              <a:buClr>
                <a:srgbClr val="1C4587"/>
              </a:buClr>
              <a:buFont typeface="+mj-lt"/>
              <a:buAutoNum type="arabicPeriod"/>
            </a:pPr>
            <a:r>
              <a:rPr lang="en-US" sz="2000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We can also use </a:t>
            </a:r>
            <a:r>
              <a:rPr lang="en-US" sz="2000" b="1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time expressions </a:t>
            </a:r>
            <a:r>
              <a:rPr lang="en-US" sz="2000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to describe actions happening now or around now with </a:t>
            </a:r>
            <a:r>
              <a:rPr lang="en-US" sz="2000" b="1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state verbs </a:t>
            </a:r>
            <a:r>
              <a:rPr lang="en-US" sz="2000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in the </a:t>
            </a:r>
            <a:r>
              <a:rPr lang="it-IT" sz="2000" dirty="0" err="1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present</a:t>
            </a:r>
            <a:r>
              <a:rPr lang="en-US" sz="2000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 simple. </a:t>
            </a:r>
          </a:p>
          <a:p>
            <a:pPr marL="685800" indent="-457200">
              <a:lnSpc>
                <a:spcPct val="90000"/>
              </a:lnSpc>
              <a:spcBef>
                <a:spcPts val="1200"/>
              </a:spcBef>
              <a:buClr>
                <a:srgbClr val="1C4587"/>
              </a:buClr>
              <a:buFont typeface="+mj-lt"/>
              <a:buAutoNum type="arabicPeriod"/>
            </a:pPr>
            <a:r>
              <a:rPr lang="en-US" sz="2000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Some verbs can be </a:t>
            </a:r>
            <a:r>
              <a:rPr lang="en-US" sz="2000" b="1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state verbs</a:t>
            </a:r>
            <a:r>
              <a:rPr lang="en-US" sz="2000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 or </a:t>
            </a:r>
            <a:r>
              <a:rPr lang="en-US" sz="2000" b="1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action verbs</a:t>
            </a:r>
            <a:r>
              <a:rPr lang="en-US" sz="2000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 depending on the context, </a:t>
            </a:r>
            <a:r>
              <a:rPr lang="nb-NO" sz="2000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e.g.</a:t>
            </a:r>
            <a:endParaRPr lang="en-US" sz="2000" dirty="0">
              <a:solidFill>
                <a:srgbClr val="1C4587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228600" lvl="0">
              <a:lnSpc>
                <a:spcPct val="90000"/>
              </a:lnSpc>
              <a:spcBef>
                <a:spcPts val="1200"/>
              </a:spcBef>
              <a:buClr>
                <a:srgbClr val="1C4587"/>
              </a:buClr>
            </a:pPr>
            <a:r>
              <a:rPr lang="en-US" sz="2000" b="1" dirty="0">
                <a:solidFill>
                  <a:srgbClr val="00A7E3"/>
                </a:solidFill>
                <a:latin typeface="Open Sans"/>
                <a:ea typeface="Open Sans"/>
                <a:cs typeface="Open Sans"/>
                <a:sym typeface="Open Sans"/>
              </a:rPr>
              <a:t>	</a:t>
            </a:r>
            <a:r>
              <a:rPr lang="en-US" sz="2000" dirty="0">
                <a:solidFill>
                  <a:srgbClr val="00A7E3"/>
                </a:solidFill>
                <a:latin typeface="Open Sans"/>
                <a:ea typeface="Open Sans"/>
                <a:cs typeface="Open Sans"/>
                <a:sym typeface="Open Sans"/>
              </a:rPr>
              <a:t>I </a:t>
            </a:r>
            <a:r>
              <a:rPr lang="en-US" sz="2000" b="1" dirty="0">
                <a:solidFill>
                  <a:srgbClr val="00A7E3"/>
                </a:solidFill>
                <a:latin typeface="Open Sans"/>
                <a:ea typeface="Open Sans"/>
                <a:cs typeface="Open Sans"/>
                <a:sym typeface="Open Sans"/>
              </a:rPr>
              <a:t>was thinking </a:t>
            </a:r>
            <a:r>
              <a:rPr lang="en-US" sz="2000" dirty="0">
                <a:solidFill>
                  <a:srgbClr val="00A7E3"/>
                </a:solidFill>
                <a:latin typeface="Open Sans"/>
                <a:ea typeface="Open Sans"/>
                <a:cs typeface="Open Sans"/>
                <a:sym typeface="Open Sans"/>
              </a:rPr>
              <a:t>about Laura when she walked in.</a:t>
            </a:r>
          </a:p>
          <a:p>
            <a:pPr marL="228600" lvl="0">
              <a:lnSpc>
                <a:spcPct val="90000"/>
              </a:lnSpc>
              <a:spcBef>
                <a:spcPts val="1200"/>
              </a:spcBef>
              <a:buClr>
                <a:srgbClr val="1C4587"/>
              </a:buClr>
            </a:pPr>
            <a:r>
              <a:rPr lang="en-US" sz="2000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       	</a:t>
            </a:r>
            <a:r>
              <a:rPr lang="en-US" sz="2000" i="1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Think</a:t>
            </a:r>
            <a:r>
              <a:rPr lang="en-US" sz="2000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 here is an action verb. You can imagine the speaker’s brain    	working.</a:t>
            </a:r>
            <a:endParaRPr lang="en-US" sz="2000" b="1" dirty="0">
              <a:solidFill>
                <a:srgbClr val="C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228600" lvl="0">
              <a:lnSpc>
                <a:spcPct val="90000"/>
              </a:lnSpc>
              <a:spcBef>
                <a:spcPts val="1200"/>
              </a:spcBef>
              <a:buClr>
                <a:srgbClr val="1C4587"/>
              </a:buClr>
            </a:pPr>
            <a:r>
              <a:rPr lang="en-US" sz="2000" b="1" dirty="0">
                <a:solidFill>
                  <a:srgbClr val="C00000"/>
                </a:solidFill>
                <a:latin typeface="Open Sans"/>
                <a:ea typeface="Open Sans"/>
                <a:cs typeface="Open Sans"/>
                <a:sym typeface="Open Sans"/>
              </a:rPr>
              <a:t>	</a:t>
            </a:r>
            <a:r>
              <a:rPr lang="en-US" sz="2000" dirty="0">
                <a:solidFill>
                  <a:srgbClr val="00A7E3"/>
                </a:solidFill>
                <a:latin typeface="Open Sans"/>
                <a:ea typeface="Open Sans"/>
                <a:cs typeface="Open Sans"/>
                <a:sym typeface="Open Sans"/>
              </a:rPr>
              <a:t>I </a:t>
            </a:r>
            <a:r>
              <a:rPr lang="en-US" sz="2000" b="1" dirty="0">
                <a:solidFill>
                  <a:srgbClr val="00A7E3"/>
                </a:solidFill>
                <a:latin typeface="Open Sans"/>
                <a:ea typeface="Open Sans"/>
                <a:cs typeface="Open Sans"/>
                <a:sym typeface="Open Sans"/>
              </a:rPr>
              <a:t>think</a:t>
            </a:r>
            <a:r>
              <a:rPr lang="en-US" sz="2000" dirty="0">
                <a:solidFill>
                  <a:srgbClr val="00A7E3"/>
                </a:solidFill>
                <a:latin typeface="Open Sans"/>
                <a:ea typeface="Open Sans"/>
                <a:cs typeface="Open Sans"/>
                <a:sym typeface="Open Sans"/>
              </a:rPr>
              <a:t> he’s German.</a:t>
            </a:r>
            <a:r>
              <a:rPr lang="en-US" sz="2000" b="1" dirty="0">
                <a:solidFill>
                  <a:srgbClr val="00A7E3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</a:p>
          <a:p>
            <a:pPr marL="228600" lvl="0">
              <a:lnSpc>
                <a:spcPct val="90000"/>
              </a:lnSpc>
              <a:spcBef>
                <a:spcPts val="1200"/>
              </a:spcBef>
              <a:buClr>
                <a:srgbClr val="1C4587"/>
              </a:buClr>
            </a:pPr>
            <a:r>
              <a:rPr lang="en-US" sz="2000" b="1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   	</a:t>
            </a:r>
            <a:r>
              <a:rPr lang="en-US" sz="2000" i="1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Think</a:t>
            </a:r>
            <a:r>
              <a:rPr lang="en-US" sz="2000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 is a state verb here meaning the same as </a:t>
            </a:r>
            <a:r>
              <a:rPr lang="en-US" sz="2000" i="1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believe.</a:t>
            </a:r>
            <a:endParaRPr lang="en-US" sz="2000" dirty="0">
              <a:solidFill>
                <a:srgbClr val="1C4587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685800" lvl="0" indent="-457200">
              <a:lnSpc>
                <a:spcPct val="90000"/>
              </a:lnSpc>
              <a:spcBef>
                <a:spcPts val="1200"/>
              </a:spcBef>
              <a:buClr>
                <a:srgbClr val="1C4587"/>
              </a:buClr>
              <a:buFont typeface="+mj-lt"/>
              <a:buAutoNum type="arabicPeriod"/>
            </a:pPr>
            <a:endParaRPr lang="en-US" sz="2000" dirty="0">
              <a:solidFill>
                <a:srgbClr val="1C4587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4" name="Pentagon 33"/>
          <p:cNvSpPr/>
          <p:nvPr/>
        </p:nvSpPr>
        <p:spPr>
          <a:xfrm>
            <a:off x="8903368" y="5226518"/>
            <a:ext cx="2791327" cy="1117385"/>
          </a:xfrm>
          <a:prstGeom prst="homePlate">
            <a:avLst/>
          </a:prstGeom>
          <a:solidFill>
            <a:srgbClr val="00A7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MX" sz="1600" dirty="0" err="1">
                <a:latin typeface="Open Sans"/>
                <a:ea typeface="Open Sans"/>
                <a:cs typeface="Open Sans"/>
                <a:sym typeface="Open Sans"/>
              </a:rPr>
              <a:t>Let’s</a:t>
            </a:r>
            <a:r>
              <a:rPr lang="es-MX" sz="1600" dirty="0"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s-MX" sz="1600" dirty="0" err="1">
                <a:latin typeface="Open Sans"/>
                <a:ea typeface="Open Sans"/>
                <a:cs typeface="Open Sans"/>
                <a:sym typeface="Open Sans"/>
              </a:rPr>
              <a:t>practise</a:t>
            </a:r>
            <a:r>
              <a:rPr lang="es-MX" sz="1600" dirty="0">
                <a:latin typeface="Open Sans"/>
                <a:ea typeface="Open Sans"/>
                <a:cs typeface="Open Sans"/>
                <a:sym typeface="Open Sans"/>
              </a:rPr>
              <a:t>!</a:t>
            </a:r>
            <a:endParaRPr lang="en-US" sz="1600" dirty="0"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2" name="Picture 5">
            <a:extLst>
              <a:ext uri="{FF2B5EF4-FFF2-40B4-BE49-F238E27FC236}">
                <a16:creationId xmlns:a16="http://schemas.microsoft.com/office/drawing/2014/main" id="{29561E39-8C72-476F-A46E-C0B1B16A375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425" y="1032309"/>
            <a:ext cx="1239894" cy="1239894"/>
          </a:xfrm>
          <a:prstGeom prst="rect">
            <a:avLst/>
          </a:prstGeom>
        </p:spPr>
      </p:pic>
      <p:sp>
        <p:nvSpPr>
          <p:cNvPr id="13" name="Rounded Rectangular Callout 31">
            <a:extLst>
              <a:ext uri="{FF2B5EF4-FFF2-40B4-BE49-F238E27FC236}">
                <a16:creationId xmlns:a16="http://schemas.microsoft.com/office/drawing/2014/main" id="{D11C54DB-0270-46BA-B47F-3267D1C051D7}"/>
              </a:ext>
            </a:extLst>
          </p:cNvPr>
          <p:cNvSpPr/>
          <p:nvPr/>
        </p:nvSpPr>
        <p:spPr>
          <a:xfrm>
            <a:off x="1799626" y="1154369"/>
            <a:ext cx="4980170" cy="973997"/>
          </a:xfrm>
          <a:prstGeom prst="wedgeRoundRectCallout">
            <a:avLst>
              <a:gd name="adj1" fmla="val -53886"/>
              <a:gd name="adj2" fmla="val 21988"/>
              <a:gd name="adj3" fmla="val 16667"/>
            </a:avLst>
          </a:prstGeom>
          <a:solidFill>
            <a:srgbClr val="37B3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buSzPct val="25000"/>
            </a:pPr>
            <a:r>
              <a:rPr lang="en-US" sz="1600" b="1" dirty="0">
                <a:latin typeface="Open Sans" charset="0"/>
                <a:ea typeface="Open Sans" charset="0"/>
                <a:cs typeface="Open Sans" charset="0"/>
                <a:sym typeface="Open Sans"/>
              </a:rPr>
              <a:t>At the moment, I have a bad back, </a:t>
            </a:r>
            <a:r>
              <a:rPr lang="en-US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so I can’t go.</a:t>
            </a:r>
          </a:p>
        </p:txBody>
      </p:sp>
      <p:sp>
        <p:nvSpPr>
          <p:cNvPr id="30" name="Arc 29"/>
          <p:cNvSpPr/>
          <p:nvPr/>
        </p:nvSpPr>
        <p:spPr>
          <a:xfrm rot="19859060" flipH="1" flipV="1">
            <a:off x="4061026" y="-1949222"/>
            <a:ext cx="5326502" cy="3662994"/>
          </a:xfrm>
          <a:prstGeom prst="arc">
            <a:avLst>
              <a:gd name="adj1" fmla="val 17103296"/>
              <a:gd name="adj2" fmla="val 20579565"/>
            </a:avLst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Open Sans" charset="0"/>
              <a:ea typeface="Open Sans" charset="0"/>
              <a:cs typeface="Open Sans" charset="0"/>
            </a:endParaRPr>
          </a:p>
        </p:txBody>
      </p:sp>
      <p:sp>
        <p:nvSpPr>
          <p:cNvPr id="33" name="Arc 32"/>
          <p:cNvSpPr/>
          <p:nvPr/>
        </p:nvSpPr>
        <p:spPr>
          <a:xfrm rot="20660606" flipH="1" flipV="1">
            <a:off x="2456917" y="-1206590"/>
            <a:ext cx="3044427" cy="4709965"/>
          </a:xfrm>
          <a:prstGeom prst="arc">
            <a:avLst>
              <a:gd name="adj1" fmla="val 18075418"/>
              <a:gd name="adj2" fmla="val 21274087"/>
            </a:avLst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Open Sans" charset="0"/>
              <a:ea typeface="Open Sans" charset="0"/>
              <a:cs typeface="Open Sans" charset="0"/>
            </a:endParaRPr>
          </a:p>
        </p:txBody>
      </p:sp>
      <p:sp>
        <p:nvSpPr>
          <p:cNvPr id="14" name="Google Shape;65;p15"/>
          <p:cNvSpPr txBox="1">
            <a:spLocks noGrp="1"/>
          </p:cNvSpPr>
          <p:nvPr>
            <p:ph type="ftr" idx="11"/>
          </p:nvPr>
        </p:nvSpPr>
        <p:spPr>
          <a:xfrm>
            <a:off x="275336" y="6343903"/>
            <a:ext cx="6327600" cy="3650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dirty="0"/>
              <a:t>Copyright © 2018 by Pearson Education      Gold Experience 2nd Edition B1</a:t>
            </a:r>
            <a:endParaRPr sz="1100" b="0" i="0" u="none" strike="noStrike" cap="none" dirty="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1079065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1" grpId="0" animBg="1"/>
      <p:bldP spid="34" grpId="0" animBg="1"/>
      <p:bldP spid="13" grpId="0" animBg="1"/>
      <p:bldP spid="30" grpId="0" animBg="1"/>
      <p:bldP spid="33" grpId="0" animBg="1"/>
    </p:bld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2922</TotalTime>
  <Words>1418</Words>
  <Application>Microsoft Office PowerPoint</Application>
  <PresentationFormat>Widescreen</PresentationFormat>
  <Paragraphs>277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Noto Sans Symbols</vt:lpstr>
      <vt:lpstr>Rokkitt</vt:lpstr>
      <vt:lpstr>Arial</vt:lpstr>
      <vt:lpstr>Open Sans</vt:lpstr>
      <vt:lpstr>Rockwell</vt:lpstr>
      <vt:lpstr>Simple Light</vt:lpstr>
      <vt:lpstr>PowerPoint Presentation</vt:lpstr>
      <vt:lpstr>It’s a good idea to compare and contrast the present simple and continuous to understand them better.</vt:lpstr>
      <vt:lpstr>Function: When do we use them?</vt:lpstr>
      <vt:lpstr>Function: When do we use them?</vt:lpstr>
      <vt:lpstr>Form: How do we make sentences?</vt:lpstr>
      <vt:lpstr>Form: How do we make sentences?</vt:lpstr>
      <vt:lpstr>Form: How do we make sentences?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Emphatic structures</dc:title>
  <dc:creator>Louise Manicolo</dc:creator>
  <cp:lastModifiedBy>Robinson, Timothy</cp:lastModifiedBy>
  <cp:revision>125</cp:revision>
  <dcterms:modified xsi:type="dcterms:W3CDTF">2018-12-05T14:41:12Z</dcterms:modified>
</cp:coreProperties>
</file>